
<file path=[Content_Types].xml><?xml version="1.0" encoding="utf-8"?>
<Types xmlns="http://schemas.openxmlformats.org/package/2006/content-types">
  <Default Extension="bin" ContentType="application/vnd.openxmlformats-officedocument.oleObject"/>
  <Default Extension="docx" ContentType="application/vnd.openxmlformats-officedocument.wordprocessingml.documen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4"/>
  </p:notesMasterIdLst>
  <p:handoutMasterIdLst>
    <p:handoutMasterId r:id="rId125"/>
  </p:handoutMasterIdLst>
  <p:sldIdLst>
    <p:sldId id="256" r:id="rId5"/>
    <p:sldId id="308" r:id="rId6"/>
    <p:sldId id="381" r:id="rId7"/>
    <p:sldId id="395" r:id="rId8"/>
    <p:sldId id="382" r:id="rId9"/>
    <p:sldId id="383" r:id="rId10"/>
    <p:sldId id="413" r:id="rId11"/>
    <p:sldId id="387" r:id="rId12"/>
    <p:sldId id="385" r:id="rId13"/>
    <p:sldId id="406" r:id="rId14"/>
    <p:sldId id="403" r:id="rId15"/>
    <p:sldId id="404" r:id="rId16"/>
    <p:sldId id="388" r:id="rId17"/>
    <p:sldId id="389" r:id="rId18"/>
    <p:sldId id="390" r:id="rId19"/>
    <p:sldId id="407" r:id="rId20"/>
    <p:sldId id="280" r:id="rId21"/>
    <p:sldId id="419" r:id="rId22"/>
    <p:sldId id="414" r:id="rId23"/>
    <p:sldId id="391" r:id="rId24"/>
    <p:sldId id="279" r:id="rId25"/>
    <p:sldId id="309" r:id="rId26"/>
    <p:sldId id="310" r:id="rId27"/>
    <p:sldId id="420" r:id="rId28"/>
    <p:sldId id="284" r:id="rId29"/>
    <p:sldId id="304" r:id="rId30"/>
    <p:sldId id="306" r:id="rId31"/>
    <p:sldId id="307" r:id="rId32"/>
    <p:sldId id="377" r:id="rId33"/>
    <p:sldId id="311" r:id="rId34"/>
    <p:sldId id="312" r:id="rId35"/>
    <p:sldId id="396" r:id="rId36"/>
    <p:sldId id="397" r:id="rId37"/>
    <p:sldId id="398" r:id="rId38"/>
    <p:sldId id="399" r:id="rId39"/>
    <p:sldId id="400" r:id="rId40"/>
    <p:sldId id="401" r:id="rId41"/>
    <p:sldId id="313" r:id="rId42"/>
    <p:sldId id="394" r:id="rId43"/>
    <p:sldId id="318" r:id="rId44"/>
    <p:sldId id="314" r:id="rId45"/>
    <p:sldId id="317" r:id="rId46"/>
    <p:sldId id="315" r:id="rId47"/>
    <p:sldId id="316" r:id="rId48"/>
    <p:sldId id="319" r:id="rId49"/>
    <p:sldId id="320" r:id="rId50"/>
    <p:sldId id="259" r:id="rId51"/>
    <p:sldId id="415" r:id="rId52"/>
    <p:sldId id="421" r:id="rId53"/>
    <p:sldId id="422" r:id="rId54"/>
    <p:sldId id="321" r:id="rId55"/>
    <p:sldId id="322" r:id="rId56"/>
    <p:sldId id="324" r:id="rId57"/>
    <p:sldId id="323" r:id="rId58"/>
    <p:sldId id="325" r:id="rId59"/>
    <p:sldId id="428" r:id="rId60"/>
    <p:sldId id="424" r:id="rId61"/>
    <p:sldId id="427" r:id="rId62"/>
    <p:sldId id="328" r:id="rId63"/>
    <p:sldId id="425" r:id="rId64"/>
    <p:sldId id="429" r:id="rId65"/>
    <p:sldId id="426" r:id="rId66"/>
    <p:sldId id="331" r:id="rId67"/>
    <p:sldId id="437" r:id="rId68"/>
    <p:sldId id="298" r:id="rId69"/>
    <p:sldId id="409" r:id="rId70"/>
    <p:sldId id="336" r:id="rId71"/>
    <p:sldId id="334" r:id="rId72"/>
    <p:sldId id="335" r:id="rId73"/>
    <p:sldId id="438" r:id="rId74"/>
    <p:sldId id="430" r:id="rId75"/>
    <p:sldId id="432" r:id="rId76"/>
    <p:sldId id="431" r:id="rId77"/>
    <p:sldId id="288" r:id="rId78"/>
    <p:sldId id="378" r:id="rId79"/>
    <p:sldId id="433" r:id="rId80"/>
    <p:sldId id="434" r:id="rId81"/>
    <p:sldId id="410" r:id="rId82"/>
    <p:sldId id="337" r:id="rId83"/>
    <p:sldId id="348" r:id="rId84"/>
    <p:sldId id="350" r:id="rId85"/>
    <p:sldId id="349" r:id="rId86"/>
    <p:sldId id="411" r:id="rId87"/>
    <p:sldId id="412" r:id="rId88"/>
    <p:sldId id="341" r:id="rId89"/>
    <p:sldId id="352" r:id="rId90"/>
    <p:sldId id="343" r:id="rId91"/>
    <p:sldId id="339" r:id="rId92"/>
    <p:sldId id="338" r:id="rId93"/>
    <p:sldId id="344" r:id="rId94"/>
    <p:sldId id="345" r:id="rId95"/>
    <p:sldId id="342" r:id="rId96"/>
    <p:sldId id="376" r:id="rId97"/>
    <p:sldId id="374" r:id="rId98"/>
    <p:sldId id="375" r:id="rId99"/>
    <p:sldId id="347" r:id="rId100"/>
    <p:sldId id="353" r:id="rId101"/>
    <p:sldId id="354" r:id="rId102"/>
    <p:sldId id="355" r:id="rId103"/>
    <p:sldId id="439" r:id="rId104"/>
    <p:sldId id="290" r:id="rId105"/>
    <p:sldId id="361" r:id="rId106"/>
    <p:sldId id="359" r:id="rId107"/>
    <p:sldId id="358" r:id="rId108"/>
    <p:sldId id="360" r:id="rId109"/>
    <p:sldId id="436" r:id="rId110"/>
    <p:sldId id="435" r:id="rId111"/>
    <p:sldId id="373" r:id="rId112"/>
    <p:sldId id="371" r:id="rId113"/>
    <p:sldId id="367" r:id="rId114"/>
    <p:sldId id="365" r:id="rId115"/>
    <p:sldId id="440" r:id="rId116"/>
    <p:sldId id="441" r:id="rId117"/>
    <p:sldId id="363" r:id="rId118"/>
    <p:sldId id="405" r:id="rId119"/>
    <p:sldId id="417" r:id="rId120"/>
    <p:sldId id="418" r:id="rId121"/>
    <p:sldId id="416" r:id="rId122"/>
    <p:sldId id="364" r:id="rId123"/>
  </p:sldIdLst>
  <p:sldSz cx="12192000" cy="6858000"/>
  <p:notesSz cx="6858000" cy="9144000"/>
  <p:defaultTextStyle>
    <a:defPPr rtl="0"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009999"/>
    <a:srgbClr val="FF9900"/>
    <a:srgbClr val="00588E"/>
    <a:srgbClr val="FFFFBD"/>
    <a:srgbClr val="FFFF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00" autoAdjust="0"/>
    <p:restoredTop sz="94617" autoAdjust="0"/>
  </p:normalViewPr>
  <p:slideViewPr>
    <p:cSldViewPr snapToGrid="0" showGuides="1">
      <p:cViewPr varScale="1">
        <p:scale>
          <a:sx n="75" d="100"/>
          <a:sy n="75" d="100"/>
        </p:scale>
        <p:origin x="576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1" d="100"/>
          <a:sy n="51" d="100"/>
        </p:scale>
        <p:origin x="2624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theme" Target="theme/theme1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notesMaster" Target="notesMasters/notesMaster1.xml"/><Relationship Id="rId129" Type="http://schemas.openxmlformats.org/officeDocument/2006/relationships/tableStyles" Target="tableStyles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ен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bg-BG" dirty="0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3EFCE30D-B315-4490-BDF9-72E59F518C77}" type="datetime1">
              <a:rPr lang="bg-BG" smtClean="0"/>
              <a:pPr algn="r" rtl="0"/>
              <a:t>9.3.2025 г.</a:t>
            </a:fld>
            <a:endParaRPr lang="bg-BG" dirty="0"/>
          </a:p>
        </p:txBody>
      </p:sp>
      <p:sp>
        <p:nvSpPr>
          <p:cNvPr id="4" name="Контейнер за долен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bg-BG" dirty="0"/>
          </a:p>
        </p:txBody>
      </p:sp>
      <p:sp>
        <p:nvSpPr>
          <p:cNvPr id="5" name="Контейнер за номер на слайд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06834459-7356-44BF-850D-8B30C4FB3B6B}" type="slidenum">
              <a:rPr lang="bg-BG" smtClean="0"/>
              <a:pPr algn="r" rtl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69016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ен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bg-BG" noProof="0" dirty="0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FD6C6981-1E65-4D96-93C3-A34E8366822F}" type="datetime1">
              <a:rPr lang="bg-BG" smtClean="0"/>
              <a:pPr/>
              <a:t>9.3.2025 г.</a:t>
            </a:fld>
            <a:endParaRPr lang="bg-BG" dirty="0"/>
          </a:p>
        </p:txBody>
      </p:sp>
      <p:sp>
        <p:nvSpPr>
          <p:cNvPr id="4" name="Контейнер за изображение на слайд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bg-BG" noProof="0" dirty="0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bg-BG" noProof="0"/>
              <a:t>Щракнете, за да редактирате стиловете на текста в образеца</a:t>
            </a:r>
          </a:p>
          <a:p>
            <a:pPr lvl="1" rtl="0"/>
            <a:r>
              <a:rPr lang="bg-BG" noProof="0"/>
              <a:t>Второ </a:t>
            </a:r>
            <a:r>
              <a:rPr lang="bg-BG" noProof="0" dirty="0"/>
              <a:t>ниво</a:t>
            </a:r>
          </a:p>
          <a:p>
            <a:pPr lvl="2" rtl="0"/>
            <a:r>
              <a:rPr lang="bg-BG" noProof="0" dirty="0"/>
              <a:t>Трето ниво</a:t>
            </a:r>
          </a:p>
          <a:p>
            <a:pPr lvl="3" rtl="0"/>
            <a:r>
              <a:rPr lang="bg-BG" noProof="0" dirty="0"/>
              <a:t>Четвърто ниво</a:t>
            </a:r>
          </a:p>
          <a:p>
            <a:pPr lvl="4" rtl="0"/>
            <a:r>
              <a:rPr lang="bg-BG" noProof="0" dirty="0"/>
              <a:t>Пето ниво</a:t>
            </a:r>
          </a:p>
        </p:txBody>
      </p:sp>
      <p:sp>
        <p:nvSpPr>
          <p:cNvPr id="6" name="Контейнер за долен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bg-BG" noProof="0" dirty="0"/>
          </a:p>
        </p:txBody>
      </p:sp>
      <p:sp>
        <p:nvSpPr>
          <p:cNvPr id="7" name="Контейнер за номер на слайд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0A3C37BE-C303-496D-B5CD-85F2937540FC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5084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bg-BG" smtClean="0"/>
              <a:pPr/>
              <a:t>1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690294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bg-BG" smtClean="0"/>
              <a:pPr/>
              <a:t>12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909232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bg-BG" smtClean="0"/>
              <a:pPr/>
              <a:t>13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638421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bg-BG" smtClean="0"/>
              <a:pPr/>
              <a:t>93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295105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bg-BG" smtClean="0"/>
              <a:pPr/>
              <a:t>119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63374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bg-BG" smtClean="0"/>
              <a:pPr/>
              <a:t>3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68468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bg-BG" smtClean="0"/>
              <a:pPr/>
              <a:t>5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624695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bg-BG" smtClean="0"/>
              <a:pPr/>
              <a:t>6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97390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bg-BG" smtClean="0"/>
              <a:pPr/>
              <a:t>7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69503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bg-BG" smtClean="0"/>
              <a:pPr/>
              <a:t>8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916278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bg-BG" smtClean="0"/>
              <a:pPr/>
              <a:t>9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71963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bg-BG" smtClean="0"/>
              <a:pPr/>
              <a:t>10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669773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bg-BG" smtClean="0"/>
              <a:pPr/>
              <a:t>11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79837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ъгъл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dirty="0"/>
          </a:p>
        </p:txBody>
      </p:sp>
      <p:sp>
        <p:nvSpPr>
          <p:cNvPr id="8" name="Правоъгълник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dirty="0"/>
          </a:p>
        </p:txBody>
      </p:sp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10096500" cy="2219691"/>
          </a:xfrm>
        </p:spPr>
        <p:txBody>
          <a:bodyPr rtlCol="0" anchor="ctr">
            <a:normAutofit/>
          </a:bodyPr>
          <a:lstStyle>
            <a:lvl1pPr algn="l" rtl="0">
              <a:defRPr sz="4400" cap="all" baseline="0"/>
            </a:lvl1pPr>
          </a:lstStyle>
          <a:p>
            <a:pPr rtl="0"/>
            <a:r>
              <a:rPr lang="bg-BG"/>
              <a:t>Редакт. стил загл. образец</a:t>
            </a:r>
            <a:endParaRPr dirty="0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 hasCustomPrompt="1"/>
          </p:nvPr>
        </p:nvSpPr>
        <p:spPr>
          <a:xfrm>
            <a:off x="1104898" y="4511784"/>
            <a:ext cx="10096501" cy="955565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8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r>
              <a:rPr lang="bg-BG" dirty="0"/>
              <a:t>Щракнете за редакция стил </a:t>
            </a:r>
            <a:r>
              <a:rPr lang="bg-BG" dirty="0" err="1"/>
              <a:t>подзагл</a:t>
            </a:r>
            <a:r>
              <a:rPr lang="bg-BG" dirty="0"/>
              <a:t>.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874B2A3-5285-486F-A0F1-69A41EFE95F1}" type="datetime1">
              <a:rPr lang="bg-BG" smtClean="0"/>
              <a:t>9.3.2025 г.</a:t>
            </a:fld>
            <a:endParaRPr lang="bg-BG" dirty="0"/>
          </a:p>
        </p:txBody>
      </p:sp>
      <p:sp>
        <p:nvSpPr>
          <p:cNvPr id="5" name="Контейнер за долен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dirty="0"/>
          </a:p>
        </p:txBody>
      </p:sp>
      <p:sp>
        <p:nvSpPr>
          <p:cNvPr id="6" name="Контейнер за номер на слайд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0FF54DE5-C571-48E8-A5BC-B369434E2F44}" type="slidenum">
              <a:rPr lang="bg-BG" smtClean="0"/>
              <a:pPr/>
              <a:t>‹#›</a:t>
            </a:fld>
            <a:endParaRPr lang="bg-BG" dirty="0"/>
          </a:p>
        </p:txBody>
      </p:sp>
      <p:pic>
        <p:nvPicPr>
          <p:cNvPr id="11" name="Картина 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75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 algn="l" rtl="0">
              <a:defRPr sz="3200"/>
            </a:lvl1pPr>
          </a:lstStyle>
          <a:p>
            <a:pPr rtl="0"/>
            <a:r>
              <a:rPr lang="bg-BG" noProof="0"/>
              <a:t>Редакт. стил загл. образец</a:t>
            </a:r>
            <a:endParaRPr lang="bg-BG" noProof="0" dirty="0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4654671" y="1600199"/>
            <a:ext cx="6430912" cy="4572001"/>
          </a:xfrm>
        </p:spPr>
        <p:txBody>
          <a:bodyPr tIns="1188720" rtlCol="0">
            <a:normAutofit/>
          </a:bodyPr>
          <a:lstStyle>
            <a:lvl1pPr marL="0" indent="0" algn="ctr" rtl="0">
              <a:buNone/>
              <a:defRPr sz="20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bg-BG" noProof="0" dirty="0" err="1"/>
              <a:t>Щракнетевърхуиконата,зададобавитекартина</a:t>
            </a:r>
            <a:endParaRPr lang="bg-BG" noProof="0" dirty="0"/>
          </a:p>
        </p:txBody>
      </p:sp>
      <p:sp>
        <p:nvSpPr>
          <p:cNvPr id="4" name="Контейнер за 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104900" y="1600200"/>
            <a:ext cx="3396996" cy="45720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bg-BG" noProof="0" dirty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939A83EA-9179-4103-BAD6-18B57B723A49}" type="datetime1">
              <a:rPr lang="bg-BG" noProof="0" smtClean="0"/>
              <a:t>9.3.2025 г.</a:t>
            </a:fld>
            <a:endParaRPr lang="bg-BG" noProof="0" dirty="0"/>
          </a:p>
        </p:txBody>
      </p:sp>
      <p:sp>
        <p:nvSpPr>
          <p:cNvPr id="6" name="Контейнер за долен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bg-BG" noProof="0" dirty="0"/>
          </a:p>
        </p:txBody>
      </p:sp>
      <p:sp>
        <p:nvSpPr>
          <p:cNvPr id="7" name="Контейнер за номер на слайд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0FF54DE5-C571-48E8-A5BC-B369434E2F4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6963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bg-BG" noProof="0"/>
              <a:t>Редакт. стил загл. образец</a:t>
            </a:r>
            <a:endParaRPr lang="bg-BG" noProof="0" dirty="0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1pPr rtl="0">
              <a:defRPr/>
            </a:lvl1pPr>
          </a:lstStyle>
          <a:p>
            <a:pPr lvl="0" rtl="0"/>
            <a:r>
              <a:rPr lang="bg-BG" noProof="0" dirty="0"/>
              <a:t>Щракнете, за да редактирате стиловете на текста в образеца</a:t>
            </a:r>
          </a:p>
          <a:p>
            <a:pPr lvl="1" rtl="0"/>
            <a:r>
              <a:rPr lang="bg-BG" noProof="0" dirty="0"/>
              <a:t>Второ ниво</a:t>
            </a:r>
          </a:p>
          <a:p>
            <a:pPr lvl="2" rtl="0"/>
            <a:r>
              <a:rPr lang="bg-BG" noProof="0" dirty="0"/>
              <a:t>Трето ниво</a:t>
            </a:r>
          </a:p>
          <a:p>
            <a:pPr lvl="3" rtl="0"/>
            <a:r>
              <a:rPr lang="bg-BG" noProof="0" dirty="0"/>
              <a:t>Четвърто ниво</a:t>
            </a:r>
          </a:p>
          <a:p>
            <a:pPr lvl="4" rtl="0"/>
            <a:r>
              <a:rPr lang="bg-BG" noProof="0" dirty="0"/>
              <a:t>Пето ниво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AF794ABB-C99E-4CF7-852A-E98092767D16}" type="datetime1">
              <a:rPr lang="bg-BG" noProof="0" smtClean="0"/>
              <a:t>9.3.2025 г.</a:t>
            </a:fld>
            <a:endParaRPr lang="bg-BG" noProof="0" dirty="0"/>
          </a:p>
        </p:txBody>
      </p:sp>
      <p:sp>
        <p:nvSpPr>
          <p:cNvPr id="5" name="Контейнер за долен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bg-BG" noProof="0" dirty="0"/>
          </a:p>
        </p:txBody>
      </p:sp>
      <p:sp>
        <p:nvSpPr>
          <p:cNvPr id="6" name="Контейнер за номер на слайд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0FF54DE5-C571-48E8-A5BC-B369434E2F4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1207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9372600" y="365125"/>
            <a:ext cx="1714500" cy="5811838"/>
          </a:xfrm>
        </p:spPr>
        <p:txBody>
          <a:bodyPr vert="eaVert" rtlCol="0"/>
          <a:lstStyle>
            <a:lvl1pPr rtl="0">
              <a:defRPr/>
            </a:lvl1pPr>
          </a:lstStyle>
          <a:p>
            <a:pPr rtl="0"/>
            <a:r>
              <a:rPr lang="bg-BG" noProof="0"/>
              <a:t>Редакт. стил загл. образец</a:t>
            </a:r>
            <a:endParaRPr lang="bg-BG" noProof="0" dirty="0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1104900" y="365125"/>
            <a:ext cx="8098896" cy="5811838"/>
          </a:xfrm>
        </p:spPr>
        <p:txBody>
          <a:bodyPr vert="eaVert" rtlCol="0"/>
          <a:lstStyle>
            <a:lvl1pPr rtl="0">
              <a:defRPr/>
            </a:lvl1pPr>
          </a:lstStyle>
          <a:p>
            <a:pPr lvl="0" rtl="0"/>
            <a:r>
              <a:rPr lang="bg-BG" noProof="0" dirty="0"/>
              <a:t>Щракнете, за да редактирате стиловете на текста в образеца</a:t>
            </a:r>
          </a:p>
          <a:p>
            <a:pPr lvl="1" rtl="0"/>
            <a:r>
              <a:rPr lang="bg-BG" noProof="0" dirty="0"/>
              <a:t>Второ ниво</a:t>
            </a:r>
          </a:p>
          <a:p>
            <a:pPr lvl="2" rtl="0"/>
            <a:r>
              <a:rPr lang="bg-BG" noProof="0" dirty="0"/>
              <a:t>Трето ниво</a:t>
            </a:r>
          </a:p>
          <a:p>
            <a:pPr lvl="3" rtl="0"/>
            <a:r>
              <a:rPr lang="bg-BG" noProof="0" dirty="0"/>
              <a:t>Четвърто ниво</a:t>
            </a:r>
          </a:p>
          <a:p>
            <a:pPr lvl="4" rtl="0"/>
            <a:r>
              <a:rPr lang="bg-BG" noProof="0" dirty="0"/>
              <a:t>Пето ниво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10A3620-9581-4043-8BDB-BB54108FE40C}" type="datetime1">
              <a:rPr lang="bg-BG" noProof="0" smtClean="0"/>
              <a:t>9.3.2025 г.</a:t>
            </a:fld>
            <a:endParaRPr lang="bg-BG" noProof="0" dirty="0"/>
          </a:p>
        </p:txBody>
      </p:sp>
      <p:sp>
        <p:nvSpPr>
          <p:cNvPr id="5" name="Контейнер за долен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bg-BG" noProof="0" dirty="0"/>
          </a:p>
        </p:txBody>
      </p:sp>
      <p:sp>
        <p:nvSpPr>
          <p:cNvPr id="6" name="Контейнер за номер на слайд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0FF54DE5-C571-48E8-A5BC-B369434E2F44}" type="slidenum">
              <a:rPr lang="bg-BG" smtClean="0"/>
              <a:pPr/>
              <a:t>‹#›</a:t>
            </a:fld>
            <a:endParaRPr lang="bg-BG" dirty="0"/>
          </a:p>
        </p:txBody>
      </p:sp>
      <p:grpSp>
        <p:nvGrpSpPr>
          <p:cNvPr id="7" name="Група 6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8" name="Прав конектор 7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ав конектор 8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592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 hasCustomPrompt="1"/>
          </p:nvPr>
        </p:nvSpPr>
        <p:spPr>
          <a:xfrm>
            <a:off x="1104899" y="0"/>
            <a:ext cx="9980682" cy="1073871"/>
          </a:xfrm>
        </p:spPr>
        <p:txBody>
          <a:bodyPr rtlCol="0"/>
          <a:lstStyle>
            <a:lvl1pPr rtl="0">
              <a:defRPr/>
            </a:lvl1pPr>
          </a:lstStyle>
          <a:p>
            <a:pPr rtl="0"/>
            <a:r>
              <a:rPr lang="bg-BG" noProof="0" dirty="0" err="1"/>
              <a:t>Редакт</a:t>
            </a:r>
            <a:r>
              <a:rPr lang="bg-BG" noProof="0" dirty="0"/>
              <a:t>. стил загл. образец</a:t>
            </a:r>
            <a:br>
              <a:rPr lang="bg-BG" noProof="0" dirty="0"/>
            </a:br>
            <a:endParaRPr lang="bg-BG" noProof="0" dirty="0"/>
          </a:p>
        </p:txBody>
      </p:sp>
      <p:sp>
        <p:nvSpPr>
          <p:cNvPr id="3" name="Контейнер на съдържание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 rtl="0">
              <a:defRPr/>
            </a:lvl1pPr>
          </a:lstStyle>
          <a:p>
            <a:pPr lvl="0" rtl="0"/>
            <a:r>
              <a:rPr lang="bg-BG" noProof="0" dirty="0"/>
              <a:t>Щракнете, за да редактирате стиловете на текста в образеца</a:t>
            </a:r>
          </a:p>
          <a:p>
            <a:pPr lvl="1" rtl="0"/>
            <a:r>
              <a:rPr lang="bg-BG" noProof="0" dirty="0"/>
              <a:t>Второ ниво</a:t>
            </a:r>
          </a:p>
          <a:p>
            <a:pPr lvl="2" rtl="0"/>
            <a:r>
              <a:rPr lang="bg-BG" noProof="0" dirty="0"/>
              <a:t>Трето ниво</a:t>
            </a:r>
          </a:p>
          <a:p>
            <a:pPr lvl="3" rtl="0"/>
            <a:r>
              <a:rPr lang="bg-BG" noProof="0" dirty="0"/>
              <a:t>Четвърто ниво</a:t>
            </a:r>
          </a:p>
          <a:p>
            <a:pPr lvl="4" rtl="0"/>
            <a:r>
              <a:rPr lang="bg-BG" noProof="0" dirty="0"/>
              <a:t>Пето ниво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9E68D7B-7B41-49C3-99CE-11F326149886}" type="datetime1">
              <a:rPr lang="bg-BG" noProof="0" smtClean="0"/>
              <a:t>9.3.2025 г.</a:t>
            </a:fld>
            <a:endParaRPr lang="bg-BG" noProof="0" dirty="0"/>
          </a:p>
        </p:txBody>
      </p:sp>
      <p:sp>
        <p:nvSpPr>
          <p:cNvPr id="5" name="Контейнер за долен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bg-BG" noProof="0" dirty="0"/>
          </a:p>
        </p:txBody>
      </p:sp>
      <p:sp>
        <p:nvSpPr>
          <p:cNvPr id="6" name="Контейнер за номер на слайд 5"/>
          <p:cNvSpPr>
            <a:spLocks noGrp="1"/>
          </p:cNvSpPr>
          <p:nvPr>
            <p:ph type="sldNum" sz="quarter" idx="12"/>
          </p:nvPr>
        </p:nvSpPr>
        <p:spPr>
          <a:xfrm>
            <a:off x="9935512" y="6356350"/>
            <a:ext cx="1828800" cy="365125"/>
          </a:xfrm>
        </p:spPr>
        <p:txBody>
          <a:bodyPr rtlCol="0"/>
          <a:lstStyle>
            <a:lvl1pPr>
              <a:defRPr sz="1600"/>
            </a:lvl1pPr>
          </a:lstStyle>
          <a:p>
            <a:fld id="{0FF54DE5-C571-48E8-A5BC-B369434E2F4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8687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лавен слайд с карти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а 12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17" name="Прав конектор 16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ав конектор 17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а 13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15" name="Прав конектор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ав конектор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Правоъгъл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dirty="0"/>
          </a:p>
        </p:txBody>
      </p:sp>
      <p:sp>
        <p:nvSpPr>
          <p:cNvPr id="8" name="Правоъгълник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dirty="0"/>
          </a:p>
        </p:txBody>
      </p:sp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rtlCol="0" anchor="ctr">
            <a:normAutofit/>
          </a:bodyPr>
          <a:lstStyle>
            <a:lvl1pPr algn="l" rtl="0">
              <a:defRPr sz="4400" cap="all" baseline="0"/>
            </a:lvl1pPr>
          </a:lstStyle>
          <a:p>
            <a:pPr rtl="0"/>
            <a:r>
              <a:rPr lang="bg-BG" noProof="0"/>
              <a:t>Редакт. стил загл. образец</a:t>
            </a:r>
            <a:endParaRPr lang="bg-BG" dirty="0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104900" y="4511784"/>
            <a:ext cx="5734050" cy="955565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8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bg-BG" noProof="0"/>
              <a:t>Щракнете за редакция стил подзагл. обр.</a:t>
            </a:r>
            <a:endParaRPr lang="bg-BG" noProof="0" dirty="0"/>
          </a:p>
        </p:txBody>
      </p:sp>
      <p:pic>
        <p:nvPicPr>
          <p:cNvPr id="10" name="Картина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</p:spPr>
      </p:pic>
      <p:sp>
        <p:nvSpPr>
          <p:cNvPr id="11" name="Контейнер за картина 10"/>
          <p:cNvSpPr>
            <a:spLocks noGrp="1"/>
          </p:cNvSpPr>
          <p:nvPr>
            <p:ph type="pic" sz="quarter" idx="13"/>
          </p:nvPr>
        </p:nvSpPr>
        <p:spPr>
          <a:xfrm>
            <a:off x="6981063" y="1310656"/>
            <a:ext cx="521093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bg-BG" noProof="0" dirty="0" err="1"/>
              <a:t>Щракнетевърхуиконата,зададобавитекартина</a:t>
            </a:r>
            <a:endParaRPr lang="bg-BG" noProof="0" dirty="0"/>
          </a:p>
        </p:txBody>
      </p:sp>
      <p:sp>
        <p:nvSpPr>
          <p:cNvPr id="19" name="Текст с инструкции"/>
          <p:cNvSpPr/>
          <p:nvPr/>
        </p:nvSpPr>
        <p:spPr>
          <a:xfrm>
            <a:off x="12344400" y="0"/>
            <a:ext cx="1295400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r>
              <a:rPr lang="bg" sz="1200" b="1" i="1" dirty="0">
                <a:latin typeface="Arial" pitchFamily="34" charset="0"/>
                <a:cs typeface="Arial" pitchFamily="34" charset="0"/>
              </a:rPr>
              <a:t>ЗАБЕЛЕЖКА:</a:t>
            </a:r>
          </a:p>
          <a:p>
            <a:pPr rtl="0"/>
            <a:r>
              <a:rPr lang="bg" sz="1200" i="1" dirty="0">
                <a:latin typeface="Arial" pitchFamily="34" charset="0"/>
                <a:cs typeface="Arial" pitchFamily="34" charset="0"/>
              </a:rPr>
              <a:t>Задапроменитеизображениетонатозислайд,изберетекартинатаияизтрийте.Следтоващракнетевърхуиконата"Картини"вконтейнера,задавмъкнетесобственоизображение.</a:t>
            </a:r>
          </a:p>
        </p:txBody>
      </p:sp>
    </p:spTree>
    <p:extLst>
      <p:ext uri="{BB962C8B-B14F-4D97-AF65-F5344CB8AC3E}">
        <p14:creationId xmlns:p14="http://schemas.microsoft.com/office/powerpoint/2010/main" val="267394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а 7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9" name="Група 8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4" name="Прав конектор 13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ав конектор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Правоъгълник 9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bg-BG" noProof="0" dirty="0"/>
            </a:p>
          </p:txBody>
        </p:sp>
        <p:grpSp>
          <p:nvGrpSpPr>
            <p:cNvPr id="11" name="Група 10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12" name="Прав конектор 11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ав конектор 12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 rtlCol="0" anchor="ctr">
            <a:normAutofit/>
          </a:bodyPr>
          <a:lstStyle>
            <a:lvl1pPr algn="l" rtl="0">
              <a:defRPr sz="44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bg-BG" noProof="0"/>
              <a:t>Редакт. стил загл. образец</a:t>
            </a:r>
            <a:endParaRPr lang="bg-BG" noProof="0" dirty="0"/>
          </a:p>
        </p:txBody>
      </p:sp>
      <p:sp>
        <p:nvSpPr>
          <p:cNvPr id="3" name="Контейнер за текст 2"/>
          <p:cNvSpPr>
            <a:spLocks noGrp="1"/>
          </p:cNvSpPr>
          <p:nvPr>
            <p:ph type="body" idx="1" hasCustomPrompt="1"/>
          </p:nvPr>
        </p:nvSpPr>
        <p:spPr>
          <a:xfrm>
            <a:off x="1104899" y="4655956"/>
            <a:ext cx="10071099" cy="50975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bg-BG" noProof="0" dirty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85664D6-935E-4315-B849-FFEC0A17509F}" type="datetime1">
              <a:rPr lang="bg-BG" noProof="0" smtClean="0"/>
              <a:t>9.3.2025 г.</a:t>
            </a:fld>
            <a:endParaRPr lang="bg-BG" noProof="0" dirty="0"/>
          </a:p>
        </p:txBody>
      </p:sp>
      <p:sp>
        <p:nvSpPr>
          <p:cNvPr id="5" name="Контейнер за долен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bg-BG" noProof="0" dirty="0"/>
          </a:p>
        </p:txBody>
      </p:sp>
      <p:sp>
        <p:nvSpPr>
          <p:cNvPr id="6" name="Контейнер за номер на слайд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bg-BG" noProof="0" smtClean="0"/>
              <a:t>‹#›</a:t>
            </a:fld>
            <a:endParaRPr lang="bg-BG" noProof="0" dirty="0"/>
          </a:p>
        </p:txBody>
      </p:sp>
      <p:pic>
        <p:nvPicPr>
          <p:cNvPr id="7" name="Картина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0"/>
            <a:ext cx="1783188" cy="297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67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bg-BG" noProof="0"/>
              <a:t>Редакт. стил загл. образец</a:t>
            </a:r>
            <a:endParaRPr lang="bg-BG" noProof="0" dirty="0"/>
          </a:p>
        </p:txBody>
      </p:sp>
      <p:sp>
        <p:nvSpPr>
          <p:cNvPr id="3" name="Контейнер на съдържание 2"/>
          <p:cNvSpPr>
            <a:spLocks noGrp="1"/>
          </p:cNvSpPr>
          <p:nvPr>
            <p:ph sz="half" idx="1" hasCustomPrompt="1"/>
          </p:nvPr>
        </p:nvSpPr>
        <p:spPr>
          <a:xfrm>
            <a:off x="1104900" y="1600200"/>
            <a:ext cx="4914900" cy="4571999"/>
          </a:xfrm>
        </p:spPr>
        <p:txBody>
          <a:bodyPr rtlCol="0"/>
          <a:lstStyle>
            <a:lvl1pPr rtl="0">
              <a:defRPr/>
            </a:lvl1pPr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bg-BG" noProof="0" dirty="0"/>
              <a:t>Щракнете, за да редактирате стиловете на текста в образеца</a:t>
            </a:r>
          </a:p>
          <a:p>
            <a:pPr lvl="1" rtl="0"/>
            <a:r>
              <a:rPr lang="bg-BG" noProof="0" dirty="0"/>
              <a:t>Второ ниво</a:t>
            </a:r>
          </a:p>
          <a:p>
            <a:pPr lvl="2" rtl="0"/>
            <a:r>
              <a:rPr lang="bg-BG" noProof="0" dirty="0"/>
              <a:t>Трето ниво</a:t>
            </a:r>
          </a:p>
          <a:p>
            <a:pPr lvl="3" rtl="0"/>
            <a:r>
              <a:rPr lang="bg-BG" noProof="0" dirty="0"/>
              <a:t>Четвърто ниво</a:t>
            </a:r>
          </a:p>
          <a:p>
            <a:pPr lvl="4" rtl="0"/>
            <a:r>
              <a:rPr lang="bg-BG" noProof="0" dirty="0"/>
              <a:t>Пето ниво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 hasCustomPrompt="1"/>
          </p:nvPr>
        </p:nvSpPr>
        <p:spPr>
          <a:xfrm>
            <a:off x="6172200" y="1600200"/>
            <a:ext cx="4914900" cy="4571999"/>
          </a:xfrm>
        </p:spPr>
        <p:txBody>
          <a:bodyPr rtlCol="0"/>
          <a:lstStyle>
            <a:lvl1pPr rtl="0">
              <a:defRPr/>
            </a:lvl1pPr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</a:lstStyle>
          <a:p>
            <a:pPr lvl="0" rtl="0"/>
            <a:r>
              <a:rPr lang="bg-BG" noProof="0" dirty="0"/>
              <a:t>Щракнете, за да редактирате стиловете на текста в образеца</a:t>
            </a:r>
          </a:p>
          <a:p>
            <a:pPr lvl="1" rtl="0"/>
            <a:r>
              <a:rPr lang="bg-BG" noProof="0" dirty="0"/>
              <a:t>Второ ниво</a:t>
            </a:r>
          </a:p>
          <a:p>
            <a:pPr lvl="2" rtl="0"/>
            <a:r>
              <a:rPr lang="bg-BG" noProof="0" dirty="0"/>
              <a:t>Трето ниво</a:t>
            </a:r>
          </a:p>
          <a:p>
            <a:pPr lvl="3" rtl="0"/>
            <a:r>
              <a:rPr lang="bg-BG" noProof="0" dirty="0"/>
              <a:t>Четвърто ниво</a:t>
            </a:r>
          </a:p>
          <a:p>
            <a:pPr lvl="4" rtl="0"/>
            <a:r>
              <a:rPr lang="bg-BG" noProof="0" dirty="0"/>
              <a:t>Пето ниво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1F66EB2-C402-4A60-BCDD-4D5E1C21ED49}" type="datetime1">
              <a:rPr lang="bg-BG" noProof="0" smtClean="0"/>
              <a:t>9.3.2025 г.</a:t>
            </a:fld>
            <a:endParaRPr lang="bg-BG" noProof="0" dirty="0"/>
          </a:p>
        </p:txBody>
      </p:sp>
      <p:sp>
        <p:nvSpPr>
          <p:cNvPr id="6" name="Контейнер за долен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bg-BG" noProof="0" dirty="0"/>
          </a:p>
        </p:txBody>
      </p:sp>
      <p:sp>
        <p:nvSpPr>
          <p:cNvPr id="7" name="Контейнер за номер на слайд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0FF54DE5-C571-48E8-A5BC-B369434E2F4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2779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bg-BG" noProof="0"/>
              <a:t>Редакт. стил загл. образец</a:t>
            </a:r>
            <a:endParaRPr lang="bg-BG" noProof="0" dirty="0"/>
          </a:p>
        </p:txBody>
      </p:sp>
      <p:sp>
        <p:nvSpPr>
          <p:cNvPr id="3" name="Контейнер за текст 2"/>
          <p:cNvSpPr>
            <a:spLocks noGrp="1"/>
          </p:cNvSpPr>
          <p:nvPr>
            <p:ph type="body" idx="1" hasCustomPrompt="1"/>
          </p:nvPr>
        </p:nvSpPr>
        <p:spPr>
          <a:xfrm>
            <a:off x="1104900" y="1600200"/>
            <a:ext cx="4919472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bg-BG" noProof="0" dirty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 hasCustomPrompt="1"/>
          </p:nvPr>
        </p:nvSpPr>
        <p:spPr>
          <a:xfrm>
            <a:off x="1104900" y="2424112"/>
            <a:ext cx="4919472" cy="3748088"/>
          </a:xfrm>
        </p:spPr>
        <p:txBody>
          <a:bodyPr rtlCol="0"/>
          <a:lstStyle>
            <a:lvl1pPr rtl="0">
              <a:defRPr/>
            </a:lvl1pPr>
          </a:lstStyle>
          <a:p>
            <a:pPr lvl="0" rtl="0"/>
            <a:r>
              <a:rPr lang="bg-BG" noProof="0" dirty="0"/>
              <a:t>Щракнете, за да редактирате стиловете на текста в образеца</a:t>
            </a:r>
          </a:p>
          <a:p>
            <a:pPr lvl="1" rtl="0"/>
            <a:r>
              <a:rPr lang="bg-BG" noProof="0" dirty="0"/>
              <a:t>Второ ниво</a:t>
            </a:r>
          </a:p>
          <a:p>
            <a:pPr lvl="2" rtl="0"/>
            <a:r>
              <a:rPr lang="bg-BG" noProof="0" dirty="0"/>
              <a:t>Трето ниво</a:t>
            </a:r>
          </a:p>
          <a:p>
            <a:pPr lvl="3" rtl="0"/>
            <a:r>
              <a:rPr lang="bg-BG" noProof="0" dirty="0"/>
              <a:t>Четвърто ниво</a:t>
            </a:r>
          </a:p>
          <a:p>
            <a:pPr lvl="4" rtl="0"/>
            <a:r>
              <a:rPr lang="bg-BG" noProof="0" dirty="0"/>
              <a:t>Пето ниво</a:t>
            </a:r>
          </a:p>
        </p:txBody>
      </p:sp>
      <p:sp>
        <p:nvSpPr>
          <p:cNvPr id="5" name="Контейнер за 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166110" y="1600200"/>
            <a:ext cx="4919472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bg-BG" noProof="0" dirty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на съдържание 5"/>
          <p:cNvSpPr>
            <a:spLocks noGrp="1"/>
          </p:cNvSpPr>
          <p:nvPr>
            <p:ph sz="quarter" idx="4" hasCustomPrompt="1"/>
          </p:nvPr>
        </p:nvSpPr>
        <p:spPr>
          <a:xfrm>
            <a:off x="6166110" y="2424112"/>
            <a:ext cx="4919472" cy="3748088"/>
          </a:xfrm>
        </p:spPr>
        <p:txBody>
          <a:bodyPr rtlCol="0"/>
          <a:lstStyle>
            <a:lvl1pPr rtl="0">
              <a:defRPr/>
            </a:lvl1pPr>
          </a:lstStyle>
          <a:p>
            <a:pPr lvl="0" rtl="0"/>
            <a:r>
              <a:rPr lang="bg-BG" noProof="0" dirty="0"/>
              <a:t>Щракнете, за да редактирате стиловете на текста в образеца</a:t>
            </a:r>
          </a:p>
          <a:p>
            <a:pPr lvl="1" rtl="0"/>
            <a:r>
              <a:rPr lang="bg-BG" noProof="0" dirty="0"/>
              <a:t>Второ ниво</a:t>
            </a:r>
          </a:p>
          <a:p>
            <a:pPr lvl="2" rtl="0"/>
            <a:r>
              <a:rPr lang="bg-BG" noProof="0" dirty="0"/>
              <a:t>Трето ниво</a:t>
            </a:r>
          </a:p>
          <a:p>
            <a:pPr lvl="3" rtl="0"/>
            <a:r>
              <a:rPr lang="bg-BG" noProof="0" dirty="0"/>
              <a:t>Четвърто ниво</a:t>
            </a:r>
          </a:p>
          <a:p>
            <a:pPr lvl="4" rtl="0"/>
            <a:r>
              <a:rPr lang="bg-BG" noProof="0" dirty="0"/>
              <a:t>Пето ниво</a:t>
            </a:r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C8A9B15-9326-450C-9E7B-08DECB409621}" type="datetime1">
              <a:rPr lang="bg-BG" noProof="0" smtClean="0"/>
              <a:t>9.3.2025 г.</a:t>
            </a:fld>
            <a:endParaRPr lang="bg-BG" noProof="0" dirty="0"/>
          </a:p>
        </p:txBody>
      </p:sp>
      <p:sp>
        <p:nvSpPr>
          <p:cNvPr id="8" name="Контейнер за долен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bg-BG" noProof="0" dirty="0"/>
          </a:p>
        </p:txBody>
      </p:sp>
      <p:sp>
        <p:nvSpPr>
          <p:cNvPr id="9" name="Контейнер за номер на слайд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0FF54DE5-C571-48E8-A5BC-B369434E2F4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7101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bg-BG" noProof="0"/>
              <a:t>Редакт. стил загл. образец</a:t>
            </a:r>
            <a:endParaRPr lang="bg-BG" noProof="0" dirty="0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4C3867F-A601-4D92-BC52-84945748D972}" type="datetime1">
              <a:rPr lang="bg-BG" noProof="0" smtClean="0"/>
              <a:t>9.3.2025 г.</a:t>
            </a:fld>
            <a:endParaRPr lang="bg-BG" noProof="0" dirty="0"/>
          </a:p>
        </p:txBody>
      </p:sp>
      <p:sp>
        <p:nvSpPr>
          <p:cNvPr id="4" name="Контейнер за долен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bg-BG" noProof="0" dirty="0"/>
          </a:p>
        </p:txBody>
      </p:sp>
      <p:sp>
        <p:nvSpPr>
          <p:cNvPr id="5" name="Контейнер за номер на слайд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0FF54DE5-C571-48E8-A5BC-B369434E2F4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5811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C510771-FA43-4791-9B9A-81AE853DCE2A}" type="datetime1">
              <a:rPr lang="bg-BG" noProof="0" smtClean="0"/>
              <a:t>9.3.2025 г.</a:t>
            </a:fld>
            <a:endParaRPr lang="bg-BG" noProof="0" dirty="0"/>
          </a:p>
        </p:txBody>
      </p:sp>
      <p:sp>
        <p:nvSpPr>
          <p:cNvPr id="3" name="Контейнер за долен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bg-BG" noProof="0" dirty="0"/>
          </a:p>
        </p:txBody>
      </p:sp>
      <p:sp>
        <p:nvSpPr>
          <p:cNvPr id="4" name="Контейнер за номер на слайд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0FF54DE5-C571-48E8-A5BC-B369434E2F4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241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 algn="l" rtl="0">
              <a:defRPr sz="3200"/>
            </a:lvl1pPr>
          </a:lstStyle>
          <a:p>
            <a:pPr rtl="0"/>
            <a:r>
              <a:rPr lang="bg-BG" noProof="0"/>
              <a:t>Редакт. стил загл. образец</a:t>
            </a:r>
            <a:endParaRPr lang="bg-BG" noProof="0" dirty="0"/>
          </a:p>
        </p:txBody>
      </p:sp>
      <p:sp>
        <p:nvSpPr>
          <p:cNvPr id="3" name="Контейнер на съдържание 2"/>
          <p:cNvSpPr>
            <a:spLocks noGrp="1"/>
          </p:cNvSpPr>
          <p:nvPr>
            <p:ph idx="1" hasCustomPrompt="1"/>
          </p:nvPr>
        </p:nvSpPr>
        <p:spPr>
          <a:xfrm>
            <a:off x="5641848" y="1600199"/>
            <a:ext cx="5445252" cy="4572001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6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bg-BG" noProof="0" dirty="0"/>
              <a:t>Щракнете, за да редактирате стиловете на текста в образеца</a:t>
            </a:r>
          </a:p>
          <a:p>
            <a:pPr lvl="1" rtl="0"/>
            <a:r>
              <a:rPr lang="bg-BG" noProof="0" dirty="0"/>
              <a:t>Второ ниво</a:t>
            </a:r>
          </a:p>
          <a:p>
            <a:pPr lvl="2" rtl="0"/>
            <a:r>
              <a:rPr lang="bg-BG" noProof="0" dirty="0"/>
              <a:t>Трето ниво</a:t>
            </a:r>
          </a:p>
          <a:p>
            <a:pPr lvl="3" rtl="0"/>
            <a:r>
              <a:rPr lang="bg-BG" noProof="0" dirty="0"/>
              <a:t>Четвърто ниво</a:t>
            </a:r>
          </a:p>
          <a:p>
            <a:pPr lvl="4" rtl="0"/>
            <a:r>
              <a:rPr lang="bg-BG" noProof="0" dirty="0"/>
              <a:t>Пето ниво</a:t>
            </a:r>
          </a:p>
        </p:txBody>
      </p:sp>
      <p:sp>
        <p:nvSpPr>
          <p:cNvPr id="4" name="Контейнер за 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104900" y="1600200"/>
            <a:ext cx="4384548" cy="45720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bg-BG" noProof="0" dirty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F792CE8-C368-4F38-8D6A-91B792F4A34F}" type="datetime1">
              <a:rPr lang="bg-BG" noProof="0" smtClean="0"/>
              <a:t>9.3.2025 г.</a:t>
            </a:fld>
            <a:endParaRPr lang="bg-BG" noProof="0" dirty="0"/>
          </a:p>
        </p:txBody>
      </p:sp>
      <p:sp>
        <p:nvSpPr>
          <p:cNvPr id="6" name="Контейнер за долен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bg-BG" noProof="0" dirty="0"/>
          </a:p>
        </p:txBody>
      </p:sp>
      <p:sp>
        <p:nvSpPr>
          <p:cNvPr id="7" name="Контейнер за номер на слайд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0FF54DE5-C571-48E8-A5BC-B369434E2F4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6976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/>
          <a:p>
            <a:pPr rtl="0"/>
            <a:r>
              <a:rPr lang="bg-BG" noProof="0" dirty="0" err="1"/>
              <a:t>Редакт</a:t>
            </a:r>
            <a:r>
              <a:rPr lang="bg-BG" noProof="0" dirty="0"/>
              <a:t>. стил загл. образец</a:t>
            </a:r>
          </a:p>
        </p:txBody>
      </p:sp>
      <p:sp>
        <p:nvSpPr>
          <p:cNvPr id="3" name="Контейнер за 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bg-BG" noProof="0" dirty="0"/>
              <a:t>Щракнете, за да редактирате стиловете на текста в образеца</a:t>
            </a:r>
          </a:p>
          <a:p>
            <a:pPr lvl="1" rtl="0"/>
            <a:r>
              <a:rPr lang="bg-BG" noProof="0" dirty="0"/>
              <a:t>Второ ниво</a:t>
            </a:r>
          </a:p>
          <a:p>
            <a:pPr lvl="2" rtl="0"/>
            <a:r>
              <a:rPr lang="bg-BG" noProof="0" dirty="0"/>
              <a:t>Трето ниво</a:t>
            </a:r>
          </a:p>
          <a:p>
            <a:pPr lvl="3" rtl="0"/>
            <a:r>
              <a:rPr lang="bg-BG" noProof="0" dirty="0"/>
              <a:t>Четвърто ниво</a:t>
            </a:r>
          </a:p>
          <a:p>
            <a:pPr lvl="4" rtl="0"/>
            <a:r>
              <a:rPr lang="bg-BG" noProof="0" dirty="0"/>
              <a:t>Пето ниво</a:t>
            </a:r>
          </a:p>
          <a:p>
            <a:pPr lvl="5" rtl="0"/>
            <a:r>
              <a:rPr lang="bg-BG" noProof="0" dirty="0"/>
              <a:t>Шесто ниво</a:t>
            </a:r>
          </a:p>
          <a:p>
            <a:pPr lvl="6" rtl="0"/>
            <a:r>
              <a:rPr lang="bg-BG" noProof="0" dirty="0"/>
              <a:t>Седмо ниво</a:t>
            </a:r>
          </a:p>
          <a:p>
            <a:pPr lvl="7" rtl="0"/>
            <a:r>
              <a:rPr lang="bg-BG" noProof="0" dirty="0"/>
              <a:t>Осмо ниво</a:t>
            </a:r>
          </a:p>
          <a:p>
            <a:pPr lvl="8" rtl="0"/>
            <a:r>
              <a:rPr lang="bg-BG" noProof="0" dirty="0"/>
              <a:t>Девето ниво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 rtl="0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B3529DF4-1137-4B43-8EF2-0E3C789497C1}" type="datetime1">
              <a:rPr lang="bg-BG" noProof="0" smtClean="0"/>
              <a:t>9.3.2025 г.</a:t>
            </a:fld>
            <a:endParaRPr lang="bg-BG" noProof="0" dirty="0"/>
          </a:p>
        </p:txBody>
      </p:sp>
      <p:sp>
        <p:nvSpPr>
          <p:cNvPr id="5" name="Контейнер за долен колонтитул 4"/>
          <p:cNvSpPr>
            <a:spLocks noGrp="1"/>
          </p:cNvSpPr>
          <p:nvPr>
            <p:ph type="ftr" sz="quarter" idx="3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 rtl="0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rtl="0"/>
            <a:endParaRPr lang="bg-BG" noProof="0" dirty="0"/>
          </a:p>
        </p:txBody>
      </p:sp>
      <p:sp>
        <p:nvSpPr>
          <p:cNvPr id="6" name="Контейнер за номер на слайд 5"/>
          <p:cNvSpPr>
            <a:spLocks noGrp="1"/>
          </p:cNvSpPr>
          <p:nvPr>
            <p:ph type="sldNum" sz="quarter" idx="4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 rtl="0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0FF54DE5-C571-48E8-A5BC-B369434E2F44}" type="slidenum">
              <a:rPr lang="bg-BG" noProof="0" smtClean="0"/>
              <a:pPr/>
              <a:t>‹#›</a:t>
            </a:fld>
            <a:endParaRPr lang="bg-BG" noProof="0" dirty="0"/>
          </a:p>
        </p:txBody>
      </p:sp>
      <p:grpSp>
        <p:nvGrpSpPr>
          <p:cNvPr id="15" name="Група 14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3" name="Прав конектор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ав конектор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625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wm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wmf"/><Relationship Id="rId4" Type="http://schemas.openxmlformats.org/officeDocument/2006/relationships/package" Target="../embeddings/Microsoft_Word_Document.docx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prosveta.bg/" TargetMode="Externa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bg.wikipedia.org/wiki/%D0%9A%D0%BE%D1%80%D0%B5%D0%BA%D1%82%D1%83%D1%80%D0%B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https://ciox.ru/random-case-of-letters" TargetMode="External"/><Relationship Id="rId2" Type="http://schemas.openxmlformats.org/officeDocument/2006/relationships/hyperlink" Target="https://ciox.ru/mix-words" TargetMode="Externa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https://ciox.ru/replace-the-first-or-last-letter-of-all-words-to-a-character" TargetMode="External"/><Relationship Id="rId2" Type="http://schemas.openxmlformats.org/officeDocument/2006/relationships/hyperlink" Target="https://ciox.ru/replacement-of-spaces-between-words" TargetMode="Externa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s://ciox.ru/text-upside-down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hyperlink" Target="https://ciox.ru/reverse-text" TargetMode="Externa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hyperlink" Target="http://mrtranslate.ru/tools/chaos.html" TargetMode="Externa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wmf"/><Relationship Id="rId11" Type="http://schemas.openxmlformats.org/officeDocument/2006/relationships/hyperlink" Target="https://fpdownload.macromedia.com/pub/flashplayer/updaters/32/flashplayer_32_sa.exe" TargetMode="External"/><Relationship Id="rId5" Type="http://schemas.openxmlformats.org/officeDocument/2006/relationships/oleObject" Target="../embeddings/oleObject3.bin"/><Relationship Id="rId10" Type="http://schemas.openxmlformats.org/officeDocument/2006/relationships/image" Target="../media/image33.e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5.bin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hyperlink" Target="https://chrome.google.com/webstore/detail/sprint-reader-speed-readi/kejhpkmainjkpiablnfdppneidnkhdif/related?hl=en" TargetMode="External"/><Relationship Id="rId2" Type="http://schemas.openxmlformats.org/officeDocument/2006/relationships/hyperlink" Target="http://sstfree.narod.ru/qrd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acebook.com/polirang/videos/829226721524193/" TargetMode="External"/><Relationship Id="rId5" Type="http://schemas.openxmlformats.org/officeDocument/2006/relationships/hyperlink" Target="https://purvite7.bg/prikazka-za-nevolyata/" TargetMode="External"/><Relationship Id="rId4" Type="http://schemas.openxmlformats.org/officeDocument/2006/relationships/image" Target="../media/image34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hyperlink" Target="https://cueprompter.com/" TargetMode="External"/><Relationship Id="rId2" Type="http://schemas.openxmlformats.org/officeDocument/2006/relationships/hyperlink" Target="http://sstfree.narod.ru/qrd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лавие 5"/>
          <p:cNvSpPr>
            <a:spLocks noGrp="1"/>
          </p:cNvSpPr>
          <p:nvPr>
            <p:ph type="ctrTitle"/>
          </p:nvPr>
        </p:nvSpPr>
        <p:spPr>
          <a:xfrm>
            <a:off x="240633" y="2319154"/>
            <a:ext cx="5814224" cy="2219691"/>
          </a:xfrm>
        </p:spPr>
        <p:txBody>
          <a:bodyPr rtlCol="0" anchor="ctr">
            <a:noAutofit/>
          </a:bodyPr>
          <a:lstStyle/>
          <a:p>
            <a:pPr rtl="0"/>
            <a:r>
              <a:rPr lang="bg" sz="3200" dirty="0"/>
              <a:t>Успешна подготовка за националното</a:t>
            </a:r>
            <a:br>
              <a:rPr lang="bg" sz="3200" dirty="0"/>
            </a:br>
            <a:r>
              <a:rPr lang="bg" sz="3200" dirty="0"/>
              <a:t>външно оценяване в 4. клас</a:t>
            </a:r>
            <a:endParaRPr lang="en-US" sz="3200" dirty="0"/>
          </a:p>
        </p:txBody>
      </p:sp>
      <p:sp>
        <p:nvSpPr>
          <p:cNvPr id="7" name="Подзаглавие 6"/>
          <p:cNvSpPr>
            <a:spLocks noGrp="1"/>
          </p:cNvSpPr>
          <p:nvPr>
            <p:ph type="subTitle" idx="1"/>
          </p:nvPr>
        </p:nvSpPr>
        <p:spPr>
          <a:xfrm>
            <a:off x="240632" y="4230691"/>
            <a:ext cx="10096501" cy="955565"/>
          </a:xfrm>
        </p:spPr>
        <p:txBody>
          <a:bodyPr rtlCol="0">
            <a:normAutofit/>
          </a:bodyPr>
          <a:lstStyle/>
          <a:p>
            <a:pPr rtl="0"/>
            <a:r>
              <a:rPr lang="bg" sz="2800" b="1" dirty="0">
                <a:solidFill>
                  <a:srgbClr val="00588E"/>
                </a:solidFill>
              </a:rPr>
              <a:t>по български език и литература</a:t>
            </a:r>
            <a:endParaRPr lang="en-US" sz="2800" b="1" dirty="0">
              <a:solidFill>
                <a:srgbClr val="00588E"/>
              </a:solidFill>
            </a:endParaRP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3209" y="167587"/>
            <a:ext cx="3343742" cy="762106"/>
          </a:xfrm>
          <a:prstGeom prst="rect">
            <a:avLst/>
          </a:prstGeom>
        </p:spPr>
      </p:pic>
      <p:pic>
        <p:nvPicPr>
          <p:cNvPr id="3" name="Картина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1" r="3436"/>
          <a:stretch/>
        </p:blipFill>
        <p:spPr>
          <a:xfrm>
            <a:off x="6054856" y="1307974"/>
            <a:ext cx="6137144" cy="4457558"/>
          </a:xfrm>
          <a:prstGeom prst="rect">
            <a:avLst/>
          </a:prstGeom>
        </p:spPr>
      </p:pic>
      <p:sp>
        <p:nvSpPr>
          <p:cNvPr id="4" name="Текстово поле 3"/>
          <p:cNvSpPr txBox="1"/>
          <p:nvPr/>
        </p:nvSpPr>
        <p:spPr>
          <a:xfrm>
            <a:off x="97480" y="4731173"/>
            <a:ext cx="12130489" cy="10464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bg-BG" sz="2400" b="1" dirty="0">
                <a:solidFill>
                  <a:srgbClr val="00588E"/>
                </a:solidFill>
              </a:rPr>
              <a:t>ОБУЧИТЕЛНА ПРОГРАМА 61</a:t>
            </a:r>
          </a:p>
          <a:p>
            <a:r>
              <a:rPr lang="ru-RU" sz="2000" dirty="0"/>
              <a:t>Одобрена </a:t>
            </a:r>
            <a:r>
              <a:rPr lang="ru-RU" sz="2000" dirty="0" err="1"/>
              <a:t>със</a:t>
            </a:r>
            <a:r>
              <a:rPr lang="ru-RU" sz="2000" dirty="0"/>
              <a:t> </a:t>
            </a:r>
            <a:r>
              <a:rPr lang="ru-RU" sz="2000" dirty="0" err="1"/>
              <a:t>Заповед</a:t>
            </a:r>
            <a:r>
              <a:rPr lang="ru-RU" sz="2000" dirty="0"/>
              <a:t> № 09-97/17.01.2020 г. на </a:t>
            </a:r>
            <a:r>
              <a:rPr lang="ru-RU" sz="2000" dirty="0" err="1"/>
              <a:t>министъра</a:t>
            </a:r>
            <a:r>
              <a:rPr lang="ru-RU" sz="2000" dirty="0"/>
              <a:t> на </a:t>
            </a:r>
            <a:r>
              <a:rPr lang="ru-RU" sz="2000" dirty="0" err="1"/>
              <a:t>образованието</a:t>
            </a:r>
            <a:r>
              <a:rPr lang="ru-RU" sz="2000" dirty="0"/>
              <a:t> и </a:t>
            </a:r>
            <a:r>
              <a:rPr lang="ru-RU" sz="2000" dirty="0" err="1"/>
              <a:t>науката</a:t>
            </a:r>
            <a:endParaRPr lang="bg-BG" sz="2000" b="1" dirty="0">
              <a:solidFill>
                <a:srgbClr val="FF0000"/>
              </a:solidFill>
            </a:endParaRPr>
          </a:p>
          <a:p>
            <a:endParaRPr lang="bg-BG" dirty="0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>
          <a:xfrm>
            <a:off x="10008151" y="6356889"/>
            <a:ext cx="1828800" cy="365125"/>
          </a:xfrm>
        </p:spPr>
        <p:txBody>
          <a:bodyPr/>
          <a:lstStyle/>
          <a:p>
            <a:fld id="{0FF54DE5-C571-48E8-A5BC-B369434E2F44}" type="slidenum">
              <a:rPr lang="bg-BG" sz="1400" smtClean="0"/>
              <a:pPr/>
              <a:t>1</a:t>
            </a:fld>
            <a:endParaRPr lang="bg-BG" sz="1400" dirty="0"/>
          </a:p>
        </p:txBody>
      </p:sp>
    </p:spTree>
    <p:extLst>
      <p:ext uri="{BB962C8B-B14F-4D97-AF65-F5344CB8AC3E}">
        <p14:creationId xmlns:p14="http://schemas.microsoft.com/office/powerpoint/2010/main" val="165213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лавие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НАРЕДБА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№ 11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СЕПТЕМВРИ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2016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г.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ЗА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ОЦЕНЯВАНЕ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 РЕЗУЛТАТИТЕ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ОБУЧЕНИЕТО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УЧЕНИЦИТЕ</a:t>
            </a:r>
            <a:endParaRPr lang="en-US" dirty="0"/>
          </a:p>
        </p:txBody>
      </p:sp>
      <p:sp>
        <p:nvSpPr>
          <p:cNvPr id="14" name="Контейнер на съдържание 13"/>
          <p:cNvSpPr>
            <a:spLocks noGrp="1"/>
          </p:cNvSpPr>
          <p:nvPr>
            <p:ph idx="1"/>
          </p:nvPr>
        </p:nvSpPr>
        <p:spPr>
          <a:xfrm>
            <a:off x="751408" y="1165401"/>
            <a:ext cx="10687664" cy="5190949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br>
              <a:rPr lang="ru-RU" sz="2400" dirty="0"/>
            </a:br>
            <a:r>
              <a:rPr lang="ru-RU" sz="2400" dirty="0"/>
              <a:t>Чл. 71. </a:t>
            </a:r>
          </a:p>
          <a:p>
            <a:r>
              <a:rPr lang="ru-RU" sz="2000" dirty="0"/>
              <a:t>(</a:t>
            </a:r>
            <a:r>
              <a:rPr lang="ru-RU" sz="2400" dirty="0"/>
              <a:t>1) За </a:t>
            </a:r>
            <a:r>
              <a:rPr lang="ru-RU" sz="2400" dirty="0" err="1"/>
              <a:t>провеждането</a:t>
            </a:r>
            <a:r>
              <a:rPr lang="ru-RU" sz="2400" dirty="0"/>
              <a:t> на </a:t>
            </a:r>
            <a:r>
              <a:rPr lang="ru-RU" sz="2400" dirty="0" err="1"/>
              <a:t>изпити</a:t>
            </a:r>
            <a:r>
              <a:rPr lang="ru-RU" sz="2400" dirty="0"/>
              <a:t> от </a:t>
            </a:r>
            <a:r>
              <a:rPr lang="ru-RU" sz="2400" dirty="0" err="1"/>
              <a:t>националното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r>
              <a:rPr lang="ru-RU" sz="2400" dirty="0"/>
              <a:t> за </a:t>
            </a:r>
            <a:r>
              <a:rPr lang="ru-RU" sz="2400" b="1" dirty="0" err="1"/>
              <a:t>учениците</a:t>
            </a:r>
            <a:r>
              <a:rPr lang="ru-RU" sz="2400" b="1" dirty="0"/>
              <a:t> </a:t>
            </a:r>
            <a:r>
              <a:rPr lang="ru-RU" sz="2400" b="1" dirty="0" err="1"/>
              <a:t>със</a:t>
            </a:r>
            <a:r>
              <a:rPr lang="ru-RU" sz="2400" b="1" dirty="0"/>
              <a:t> СОП</a:t>
            </a:r>
            <a:r>
              <a:rPr lang="ru-RU" sz="2400" dirty="0"/>
              <a:t>, </a:t>
            </a:r>
            <a:r>
              <a:rPr lang="ru-RU" sz="2400" dirty="0" err="1"/>
              <a:t>които</a:t>
            </a:r>
            <a:r>
              <a:rPr lang="ru-RU" sz="2400" dirty="0"/>
              <a:t> </a:t>
            </a:r>
            <a:r>
              <a:rPr lang="ru-RU" sz="2400" b="1" u="sng" dirty="0" err="1"/>
              <a:t>постигат</a:t>
            </a:r>
            <a:r>
              <a:rPr lang="ru-RU" sz="2400" b="1" u="sng" dirty="0"/>
              <a:t> </a:t>
            </a:r>
            <a:r>
              <a:rPr lang="ru-RU" sz="2400" b="1" u="sng" dirty="0" err="1"/>
              <a:t>компетентностите</a:t>
            </a:r>
            <a:r>
              <a:rPr lang="ru-RU" sz="2400" b="1" u="sng" dirty="0"/>
              <a:t>, </a:t>
            </a:r>
            <a:r>
              <a:rPr lang="ru-RU" sz="2400" b="1" u="sng" dirty="0" err="1"/>
              <a:t>определени</a:t>
            </a:r>
            <a:r>
              <a:rPr lang="ru-RU" sz="2400" b="1" u="sng" dirty="0"/>
              <a:t> с </a:t>
            </a:r>
            <a:r>
              <a:rPr lang="ru-RU" sz="2400" b="1" u="sng" dirty="0" err="1"/>
              <a:t>държавния</a:t>
            </a:r>
            <a:r>
              <a:rPr lang="ru-RU" sz="2400" b="1" u="sng" dirty="0"/>
              <a:t> </a:t>
            </a:r>
            <a:r>
              <a:rPr lang="ru-RU" sz="2400" b="1" u="sng" dirty="0" err="1"/>
              <a:t>образователен</a:t>
            </a:r>
            <a:r>
              <a:rPr lang="ru-RU" sz="2400" b="1" u="sng" dirty="0"/>
              <a:t> стандарт за </a:t>
            </a:r>
            <a:r>
              <a:rPr lang="ru-RU" sz="2400" b="1" u="sng" dirty="0" err="1"/>
              <a:t>общообразователната</a:t>
            </a:r>
            <a:r>
              <a:rPr lang="ru-RU" sz="2400" b="1" u="sng" dirty="0"/>
              <a:t> подготовка </a:t>
            </a:r>
            <a:r>
              <a:rPr lang="ru-RU" sz="2400" dirty="0"/>
              <a:t>и с </a:t>
            </a:r>
            <a:r>
              <a:rPr lang="ru-RU" sz="2400" dirty="0" err="1"/>
              <a:t>учебните</a:t>
            </a:r>
            <a:r>
              <a:rPr lang="ru-RU" sz="2400" dirty="0"/>
              <a:t> </a:t>
            </a:r>
            <a:r>
              <a:rPr lang="ru-RU" sz="2400" dirty="0" err="1"/>
              <a:t>програми</a:t>
            </a:r>
            <a:r>
              <a:rPr lang="ru-RU" sz="2400" dirty="0"/>
              <a:t> по </a:t>
            </a:r>
            <a:r>
              <a:rPr lang="ru-RU" sz="2400" dirty="0" err="1"/>
              <a:t>съответния</a:t>
            </a:r>
            <a:r>
              <a:rPr lang="ru-RU" sz="2400" dirty="0"/>
              <a:t> </a:t>
            </a:r>
            <a:r>
              <a:rPr lang="ru-RU" sz="2400" dirty="0" err="1"/>
              <a:t>учебен</a:t>
            </a:r>
            <a:r>
              <a:rPr lang="ru-RU" sz="2400" dirty="0"/>
              <a:t> предмет, по решение на </a:t>
            </a:r>
            <a:r>
              <a:rPr lang="ru-RU" sz="2400" dirty="0" err="1"/>
              <a:t>екипа</a:t>
            </a:r>
            <a:r>
              <a:rPr lang="ru-RU" sz="2400" dirty="0"/>
              <a:t> за </a:t>
            </a:r>
            <a:r>
              <a:rPr lang="ru-RU" sz="2400" dirty="0" err="1"/>
              <a:t>подкрепа</a:t>
            </a:r>
            <a:r>
              <a:rPr lang="ru-RU" sz="2400" dirty="0"/>
              <a:t> за личностно развитие </a:t>
            </a:r>
            <a:r>
              <a:rPr lang="ru-RU" sz="2400" b="1" dirty="0" err="1"/>
              <a:t>може</a:t>
            </a:r>
            <a:r>
              <a:rPr lang="ru-RU" sz="2400" b="1" dirty="0"/>
              <a:t> да </a:t>
            </a:r>
            <a:r>
              <a:rPr lang="ru-RU" sz="2400" b="1" dirty="0" err="1"/>
              <a:t>бъдат</a:t>
            </a:r>
            <a:r>
              <a:rPr lang="ru-RU" sz="2400" b="1" dirty="0"/>
              <a:t> </a:t>
            </a:r>
            <a:r>
              <a:rPr lang="ru-RU" sz="2400" b="1" dirty="0" err="1"/>
              <a:t>осигурени</a:t>
            </a:r>
            <a:r>
              <a:rPr lang="ru-RU" sz="2400" b="1" dirty="0"/>
              <a:t> </a:t>
            </a:r>
            <a:r>
              <a:rPr lang="ru-RU" sz="2400" b="1" dirty="0" err="1"/>
              <a:t>отделни</a:t>
            </a:r>
            <a:r>
              <a:rPr lang="ru-RU" sz="2400" b="1" dirty="0"/>
              <a:t> </a:t>
            </a:r>
            <a:r>
              <a:rPr lang="ru-RU" sz="2400" b="1" dirty="0" err="1"/>
              <a:t>зали</a:t>
            </a:r>
            <a:r>
              <a:rPr lang="ru-RU" sz="2400" b="1" dirty="0"/>
              <a:t>. </a:t>
            </a:r>
          </a:p>
          <a:p>
            <a:r>
              <a:rPr lang="ru-RU" sz="2400" dirty="0"/>
              <a:t>(2) </a:t>
            </a:r>
            <a:r>
              <a:rPr lang="ru-RU" sz="2400" b="1" dirty="0" err="1"/>
              <a:t>Учениците</a:t>
            </a:r>
            <a:r>
              <a:rPr lang="ru-RU" sz="2400" b="1" dirty="0"/>
              <a:t> </a:t>
            </a:r>
            <a:r>
              <a:rPr lang="ru-RU" sz="2400" b="1" dirty="0" err="1"/>
              <a:t>със</a:t>
            </a:r>
            <a:r>
              <a:rPr lang="ru-RU" sz="2400" b="1" dirty="0"/>
              <a:t> СОП</a:t>
            </a:r>
            <a:r>
              <a:rPr lang="ru-RU" sz="2400" dirty="0"/>
              <a:t>, </a:t>
            </a:r>
            <a:r>
              <a:rPr lang="ru-RU" sz="2400" dirty="0" err="1"/>
              <a:t>които</a:t>
            </a:r>
            <a:r>
              <a:rPr lang="ru-RU" sz="2400" dirty="0"/>
              <a:t> </a:t>
            </a:r>
            <a:r>
              <a:rPr lang="ru-RU" sz="2400" b="1" dirty="0"/>
              <a:t>не </a:t>
            </a:r>
            <a:r>
              <a:rPr lang="ru-RU" sz="2400" b="1" dirty="0" err="1"/>
              <a:t>могат</a:t>
            </a:r>
            <a:r>
              <a:rPr lang="ru-RU" sz="2400" b="1" dirty="0"/>
              <a:t> да положат </a:t>
            </a:r>
            <a:r>
              <a:rPr lang="ru-RU" sz="2400" b="1" dirty="0" err="1"/>
              <a:t>писмен</a:t>
            </a:r>
            <a:r>
              <a:rPr lang="ru-RU" sz="2400" b="1" dirty="0"/>
              <a:t> </a:t>
            </a:r>
            <a:r>
              <a:rPr lang="ru-RU" sz="2400" b="1" dirty="0" err="1"/>
              <a:t>изпит</a:t>
            </a:r>
            <a:r>
              <a:rPr lang="ru-RU" sz="2400" dirty="0"/>
              <a:t>, </a:t>
            </a:r>
            <a:r>
              <a:rPr lang="ru-RU" sz="2400" b="1" u="sng" dirty="0" err="1"/>
              <a:t>полагат</a:t>
            </a:r>
            <a:r>
              <a:rPr lang="ru-RU" sz="2400" b="1" u="sng" dirty="0"/>
              <a:t> </a:t>
            </a:r>
            <a:r>
              <a:rPr lang="ru-RU" sz="2400" b="1" u="sng" dirty="0" err="1"/>
              <a:t>устни</a:t>
            </a:r>
            <a:r>
              <a:rPr lang="ru-RU" sz="2400" b="1" u="sng" dirty="0"/>
              <a:t> </a:t>
            </a:r>
            <a:r>
              <a:rPr lang="ru-RU" sz="2400" b="1" u="sng" dirty="0" err="1"/>
              <a:t>изпити</a:t>
            </a:r>
            <a:r>
              <a:rPr lang="ru-RU" sz="2400" u="sng" dirty="0"/>
              <a:t> </a:t>
            </a:r>
            <a:r>
              <a:rPr lang="ru-RU" sz="2400" dirty="0"/>
              <a:t>от </a:t>
            </a:r>
            <a:r>
              <a:rPr lang="ru-RU" sz="2400" dirty="0" err="1"/>
              <a:t>националното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r>
              <a:rPr lang="ru-RU" sz="2400" dirty="0"/>
              <a:t> </a:t>
            </a:r>
            <a:r>
              <a:rPr lang="ru-RU" sz="2400" b="1" dirty="0"/>
              <a:t>след </a:t>
            </a:r>
            <a:r>
              <a:rPr lang="ru-RU" sz="2400" b="1" dirty="0" err="1"/>
              <a:t>представяне</a:t>
            </a:r>
            <a:r>
              <a:rPr lang="ru-RU" sz="2400" b="1" dirty="0"/>
              <a:t> на </a:t>
            </a:r>
            <a:r>
              <a:rPr lang="ru-RU" sz="2400" b="1" dirty="0" err="1"/>
              <a:t>медицински</a:t>
            </a:r>
            <a:r>
              <a:rPr lang="ru-RU" sz="2400" b="1" dirty="0"/>
              <a:t> документ</a:t>
            </a:r>
            <a:r>
              <a:rPr lang="ru-RU" sz="2400" dirty="0"/>
              <a:t>, </a:t>
            </a:r>
            <a:r>
              <a:rPr lang="ru-RU" sz="2400" dirty="0" err="1"/>
              <a:t>издаден</a:t>
            </a:r>
            <a:r>
              <a:rPr lang="ru-RU" sz="2400" dirty="0"/>
              <a:t> от </a:t>
            </a:r>
            <a:r>
              <a:rPr lang="ru-RU" sz="2400" dirty="0" err="1"/>
              <a:t>съответната</a:t>
            </a:r>
            <a:r>
              <a:rPr lang="ru-RU" sz="2400" dirty="0"/>
              <a:t> </a:t>
            </a:r>
            <a:r>
              <a:rPr lang="ru-RU" sz="2400" dirty="0" err="1"/>
              <a:t>експертна</a:t>
            </a:r>
            <a:r>
              <a:rPr lang="ru-RU" sz="2400" dirty="0"/>
              <a:t> </a:t>
            </a:r>
            <a:r>
              <a:rPr lang="ru-RU" sz="2400" dirty="0" err="1"/>
              <a:t>лекарска</a:t>
            </a:r>
            <a:r>
              <a:rPr lang="ru-RU" sz="2400" dirty="0"/>
              <a:t> </a:t>
            </a:r>
            <a:r>
              <a:rPr lang="ru-RU" sz="2400" dirty="0" err="1"/>
              <a:t>комисия</a:t>
            </a:r>
            <a:r>
              <a:rPr lang="ru-RU" sz="2400" dirty="0"/>
              <a:t>, определена в Закона за </a:t>
            </a:r>
            <a:r>
              <a:rPr lang="ru-RU" sz="2400" dirty="0" err="1"/>
              <a:t>здравето</a:t>
            </a:r>
            <a:r>
              <a:rPr lang="ru-RU" sz="2400" dirty="0"/>
              <a:t>.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10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64033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EB36A847-346F-08A4-C12B-7A77DCF41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FF0000"/>
                </a:solidFill>
              </a:rPr>
              <a:t>Насоки към учениците </a:t>
            </a:r>
            <a:r>
              <a:rPr lang="bg-BG" dirty="0">
                <a:solidFill>
                  <a:srgbClr val="0070C0"/>
                </a:solidFill>
              </a:rPr>
              <a:t>за работа с текста за четене с разбиране</a:t>
            </a:r>
            <a:endParaRPr lang="bg-BG" dirty="0"/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2D781AF1-2C45-D0F3-1886-5009B5CBEF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3460" y="1429110"/>
            <a:ext cx="9982200" cy="4572000"/>
          </a:xfrm>
        </p:spPr>
        <p:txBody>
          <a:bodyPr>
            <a:normAutofit/>
          </a:bodyPr>
          <a:lstStyle/>
          <a:p>
            <a:r>
              <a:rPr lang="bg-BG" sz="2400" dirty="0"/>
              <a:t>Да четат внимателно и съсредоточено и да си представят описаните събития и герои.</a:t>
            </a:r>
          </a:p>
          <a:p>
            <a:r>
              <a:rPr lang="bg-BG" sz="2400" dirty="0"/>
              <a:t>Да подчертаят най-важните (ключови) думи и фрази, които помагат за разбирането на текста. </a:t>
            </a:r>
          </a:p>
          <a:p>
            <a:r>
              <a:rPr lang="bg-BG" sz="2400" dirty="0"/>
              <a:t>Да си задават въпроси като: Защо?, Какво?, Кога?, Къде?.</a:t>
            </a:r>
          </a:p>
          <a:p>
            <a:r>
              <a:rPr lang="bg-BG" sz="2400" dirty="0"/>
              <a:t>Да се опитат да разберат значението на непознатите думи с помощта на казаното в текста (контекста).</a:t>
            </a:r>
          </a:p>
          <a:p>
            <a:r>
              <a:rPr lang="bg-BG" sz="2400" dirty="0"/>
              <a:t>Ако се затрудняват, да прочетат изречението отново. </a:t>
            </a:r>
          </a:p>
          <a:p>
            <a:r>
              <a:rPr lang="bg-BG" sz="2400" dirty="0"/>
              <a:t>Когато отговарят, да използват думи от текста, ако въпросът не е свързан с изразяване на лично мнение. </a:t>
            </a:r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519D0139-833F-CDEC-1AD9-43D624DD9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100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1494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FF0000"/>
                </a:solidFill>
              </a:rPr>
              <a:t>РЕЧЕВА ЗАДАЧА</a:t>
            </a:r>
            <a:br>
              <a:rPr lang="bg-BG" sz="2400" dirty="0">
                <a:solidFill>
                  <a:srgbClr val="0070C0"/>
                </a:solidFill>
              </a:rPr>
            </a:br>
            <a:endParaRPr lang="bg-BG" sz="24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714034"/>
              </p:ext>
            </p:extLst>
          </p:nvPr>
        </p:nvGraphicFramePr>
        <p:xfrm>
          <a:off x="609600" y="1484497"/>
          <a:ext cx="10812862" cy="39511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455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672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5779">
                <a:tc>
                  <a:txBody>
                    <a:bodyPr/>
                    <a:lstStyle/>
                    <a:p>
                      <a:pPr marL="182563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g-BG" sz="2400" dirty="0">
                          <a:effectLst/>
                        </a:rPr>
                        <a:t>Видове задачи</a:t>
                      </a:r>
                      <a:endParaRPr lang="bg-BG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g-BG" sz="2400" dirty="0">
                          <a:effectLst/>
                        </a:rPr>
                        <a:t>Проверявани компетентности</a:t>
                      </a:r>
                      <a:endParaRPr lang="bg-BG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5324">
                <a:tc>
                  <a:txBody>
                    <a:bodyPr/>
                    <a:lstStyle/>
                    <a:p>
                      <a:pPr marL="182563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g-BG" sz="2400" dirty="0">
                          <a:effectLst/>
                        </a:rPr>
                        <a:t>Речева задача</a:t>
                      </a:r>
                      <a:endParaRPr lang="bg-BG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2635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Съчиняване</a:t>
                      </a:r>
                      <a:r>
                        <a:rPr lang="ru-RU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текст по </a:t>
                      </a:r>
                      <a:r>
                        <a:rPr lang="ru-RU" sz="24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словесна</a:t>
                      </a:r>
                      <a:r>
                        <a:rPr lang="ru-RU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и/или </a:t>
                      </a:r>
                      <a:r>
                        <a:rPr lang="ru-RU" sz="24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визуална</a:t>
                      </a:r>
                      <a:r>
                        <a:rPr lang="ru-RU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опора</a:t>
                      </a:r>
                      <a:r>
                        <a:rPr lang="ru-RU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263525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Уместна </a:t>
                      </a:r>
                      <a:r>
                        <a:rPr lang="ru-RU" sz="24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употреба</a:t>
                      </a:r>
                      <a:r>
                        <a:rPr lang="ru-RU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24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езикови</a:t>
                      </a:r>
                      <a:r>
                        <a:rPr lang="ru-RU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средства </a:t>
                      </a:r>
                      <a:r>
                        <a:rPr lang="ru-RU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според</a:t>
                      </a:r>
                      <a:r>
                        <a:rPr lang="ru-RU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комуникативната</a:t>
                      </a:r>
                      <a:r>
                        <a:rPr lang="ru-RU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ситуация.</a:t>
                      </a:r>
                    </a:p>
                    <a:p>
                      <a:pPr marL="263525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Осмисляне</a:t>
                      </a:r>
                      <a:r>
                        <a:rPr lang="ru-RU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зададената</a:t>
                      </a:r>
                      <a:r>
                        <a:rPr lang="ru-RU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тема на текста </a:t>
                      </a:r>
                      <a:r>
                        <a:rPr lang="ru-RU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 </a:t>
                      </a:r>
                      <a:r>
                        <a:rPr lang="ru-RU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съчинение</a:t>
                      </a:r>
                      <a:r>
                        <a:rPr lang="ru-RU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ru-RU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придържане</a:t>
                      </a:r>
                      <a:r>
                        <a:rPr lang="ru-RU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към</a:t>
                      </a:r>
                      <a:r>
                        <a:rPr lang="ru-RU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нея</a:t>
                      </a:r>
                      <a:r>
                        <a:rPr lang="ru-RU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при </a:t>
                      </a:r>
                      <a:r>
                        <a:rPr lang="ru-RU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писане</a:t>
                      </a:r>
                      <a:r>
                        <a:rPr lang="ru-RU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263525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Изразяване</a:t>
                      </a:r>
                      <a:r>
                        <a:rPr lang="ru-RU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24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собствено</a:t>
                      </a:r>
                      <a:r>
                        <a:rPr lang="ru-RU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мнение и </a:t>
                      </a:r>
                      <a:r>
                        <a:rPr lang="ru-RU" sz="24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аргументиране</a:t>
                      </a:r>
                      <a:r>
                        <a:rPr lang="ru-RU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 </a:t>
                      </a:r>
                      <a:r>
                        <a:rPr lang="ru-RU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оглед</a:t>
                      </a:r>
                      <a:r>
                        <a:rPr lang="ru-RU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ситуацията</a:t>
                      </a:r>
                      <a:r>
                        <a:rPr lang="ru-RU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общуване</a:t>
                      </a:r>
                      <a:r>
                        <a:rPr lang="ru-RU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263525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2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101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22125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600200"/>
            <a:ext cx="9982200" cy="2981632"/>
          </a:xfrm>
        </p:spPr>
        <p:txBody>
          <a:bodyPr/>
          <a:lstStyle/>
          <a:p>
            <a:pPr marL="0" indent="0" algn="l">
              <a:buNone/>
            </a:pPr>
            <a:r>
              <a:rPr lang="ru-RU" sz="2800" dirty="0" err="1"/>
              <a:t>Речевата</a:t>
            </a:r>
            <a:r>
              <a:rPr lang="ru-RU" sz="2800" dirty="0"/>
              <a:t> задача с творчески характер </a:t>
            </a:r>
            <a:r>
              <a:rPr lang="ru-RU" sz="2800" dirty="0" err="1"/>
              <a:t>предполага</a:t>
            </a:r>
            <a:r>
              <a:rPr lang="ru-RU" sz="2800" dirty="0"/>
              <a:t> </a:t>
            </a:r>
            <a:r>
              <a:rPr lang="ru-RU" sz="2800" dirty="0" err="1"/>
              <a:t>създаване</a:t>
            </a:r>
            <a:r>
              <a:rPr lang="ru-RU" sz="2800" dirty="0"/>
              <a:t> на </a:t>
            </a:r>
            <a:r>
              <a:rPr lang="ru-RU" sz="2800" dirty="0" err="1"/>
              <a:t>кратък</a:t>
            </a:r>
            <a:r>
              <a:rPr lang="ru-RU" sz="2800" dirty="0"/>
              <a:t> текст (от 3 до 7 изречения) с </a:t>
            </a:r>
            <a:r>
              <a:rPr lang="ru-RU" sz="2800" dirty="0" err="1"/>
              <a:t>помощта</a:t>
            </a:r>
            <a:r>
              <a:rPr lang="ru-RU" sz="2800" dirty="0"/>
              <a:t> на </a:t>
            </a:r>
            <a:r>
              <a:rPr lang="ru-RU" sz="2800" dirty="0" err="1"/>
              <a:t>словесна</a:t>
            </a:r>
            <a:r>
              <a:rPr lang="ru-RU" sz="2800" dirty="0"/>
              <a:t> и/или </a:t>
            </a:r>
            <a:r>
              <a:rPr lang="ru-RU" sz="2800" dirty="0" err="1"/>
              <a:t>визуална</a:t>
            </a:r>
            <a:r>
              <a:rPr lang="ru-RU" sz="2800" dirty="0"/>
              <a:t> опора.</a:t>
            </a:r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ИЗПЪЛНЕНИЕ НА </a:t>
            </a:r>
            <a:r>
              <a:rPr lang="bg-BG" sz="2400" dirty="0">
                <a:solidFill>
                  <a:srgbClr val="FF0000"/>
                </a:solidFill>
              </a:rPr>
              <a:t>РЕЧЕВАТА ЗАДАЧА</a:t>
            </a:r>
            <a:br>
              <a:rPr lang="bg-BG" sz="2400" dirty="0">
                <a:solidFill>
                  <a:srgbClr val="0070C0"/>
                </a:solidFill>
              </a:rPr>
            </a:br>
            <a:endParaRPr lang="bg-BG" sz="2400" dirty="0"/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102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47704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600200"/>
            <a:ext cx="9982200" cy="1315720"/>
          </a:xfrm>
        </p:spPr>
        <p:txBody>
          <a:bodyPr/>
          <a:lstStyle/>
          <a:p>
            <a:pPr marL="0" indent="0">
              <a:buNone/>
            </a:pPr>
            <a:r>
              <a:rPr lang="ru-RU" sz="2400" i="1" dirty="0" err="1"/>
              <a:t>Състави</a:t>
            </a:r>
            <a:r>
              <a:rPr lang="ru-RU" sz="2400" i="1" dirty="0"/>
              <a:t> </a:t>
            </a:r>
            <a:r>
              <a:rPr lang="ru-RU" sz="2400" i="1" dirty="0" err="1"/>
              <a:t>кратък</a:t>
            </a:r>
            <a:r>
              <a:rPr lang="ru-RU" sz="2400" i="1" dirty="0"/>
              <a:t> текст по </a:t>
            </a:r>
            <a:r>
              <a:rPr lang="ru-RU" sz="2400" i="1" dirty="0" err="1"/>
              <a:t>снимката</a:t>
            </a:r>
            <a:r>
              <a:rPr lang="ru-RU" sz="2400" i="1" dirty="0"/>
              <a:t>, </a:t>
            </a:r>
            <a:r>
              <a:rPr lang="ru-RU" sz="2400" i="1" dirty="0" err="1"/>
              <a:t>като</a:t>
            </a:r>
            <a:r>
              <a:rPr lang="ru-RU" sz="2400" i="1" dirty="0"/>
              <a:t> си </a:t>
            </a:r>
            <a:r>
              <a:rPr lang="ru-RU" sz="2400" i="1" dirty="0" err="1"/>
              <a:t>помагаш</a:t>
            </a:r>
            <a:r>
              <a:rPr lang="ru-RU" sz="2400" i="1" dirty="0"/>
              <a:t> с </a:t>
            </a:r>
            <a:r>
              <a:rPr lang="ru-RU" sz="2400" i="1" dirty="0" err="1"/>
              <a:t>дадените</a:t>
            </a:r>
            <a:r>
              <a:rPr lang="ru-RU" sz="2400" i="1" dirty="0"/>
              <a:t> </a:t>
            </a:r>
            <a:r>
              <a:rPr lang="ru-RU" sz="2400" i="1" dirty="0" err="1"/>
              <a:t>ключови</a:t>
            </a:r>
            <a:r>
              <a:rPr lang="ru-RU" sz="2400" i="1" dirty="0"/>
              <a:t> </a:t>
            </a:r>
            <a:r>
              <a:rPr lang="ru-RU" sz="2400" i="1" dirty="0" err="1"/>
              <a:t>думи</a:t>
            </a:r>
            <a:r>
              <a:rPr lang="ru-RU" sz="2400" i="1" dirty="0"/>
              <a:t>.</a:t>
            </a:r>
            <a:endParaRPr lang="bg-BG" sz="2400" i="1" dirty="0"/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ПРИМЕРНА </a:t>
            </a:r>
            <a:r>
              <a:rPr lang="bg-BG" sz="2400" dirty="0">
                <a:solidFill>
                  <a:srgbClr val="FF0000"/>
                </a:solidFill>
              </a:rPr>
              <a:t>ТВОРЧЕСКА ЗАДАЧА </a:t>
            </a:r>
            <a:r>
              <a:rPr lang="bg-BG" sz="2400" dirty="0">
                <a:solidFill>
                  <a:srgbClr val="0070C0"/>
                </a:solidFill>
              </a:rPr>
              <a:t>ПО МОДЕЛА НА МОН – 2020 г. </a:t>
            </a:r>
            <a:br>
              <a:rPr lang="bg-BG" sz="2400" dirty="0">
                <a:solidFill>
                  <a:srgbClr val="0070C0"/>
                </a:solidFill>
              </a:rPr>
            </a:br>
            <a:endParaRPr lang="bg-BG" sz="2400" dirty="0"/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624" y="2634581"/>
            <a:ext cx="5178629" cy="3620200"/>
          </a:xfrm>
          <a:prstGeom prst="rect">
            <a:avLst/>
          </a:prstGeom>
        </p:spPr>
      </p:pic>
      <p:sp>
        <p:nvSpPr>
          <p:cNvPr id="5" name="Правоъгълник 4"/>
          <p:cNvSpPr/>
          <p:nvPr/>
        </p:nvSpPr>
        <p:spPr>
          <a:xfrm>
            <a:off x="6209749" y="2723212"/>
            <a:ext cx="5077683" cy="1938992"/>
          </a:xfrm>
          <a:prstGeom prst="rect">
            <a:avLst/>
          </a:prstGeom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bg-BG" sz="2400" dirty="0"/>
              <a:t>Ключови думи: </a:t>
            </a:r>
          </a:p>
          <a:p>
            <a:r>
              <a:rPr lang="bg-BG" sz="2400" i="1" dirty="0"/>
              <a:t>училищен двор, засаждат, копаят, поливат, зариват, доволни, ще расте, ще дава плодове, ще радва децата. </a:t>
            </a: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103</a:t>
            </a:fld>
            <a:endParaRPr lang="bg-BG" noProof="0" dirty="0"/>
          </a:p>
        </p:txBody>
      </p:sp>
      <p:graphicFrame>
        <p:nvGraphicFramePr>
          <p:cNvPr id="7" name="Обект 6">
            <a:extLst>
              <a:ext uri="{FF2B5EF4-FFF2-40B4-BE49-F238E27FC236}">
                <a16:creationId xmlns:a16="http://schemas.microsoft.com/office/drawing/2014/main" id="{3C6521BA-3DF8-4788-86C9-27A2CE753E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277621"/>
              </p:ext>
            </p:extLst>
          </p:nvPr>
        </p:nvGraphicFramePr>
        <p:xfrm>
          <a:off x="5953125" y="4965700"/>
          <a:ext cx="552450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Пакетиращ обект на обвивката" showAsIcon="1" r:id="rId3" imgW="3140280" imgH="392040" progId="Package">
                  <p:embed/>
                </p:oleObj>
              </mc:Choice>
              <mc:Fallback>
                <p:oleObj name="Пакетиращ обект на обвивката" showAsIcon="1" r:id="rId3" imgW="3140280" imgH="392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53125" y="4965700"/>
                        <a:ext cx="5524500" cy="68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02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5659" y="307452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FF0000"/>
                </a:solidFill>
              </a:rPr>
              <a:t>ТВОРЧЕСКА ЗАДАЧА </a:t>
            </a:r>
            <a:r>
              <a:rPr lang="bg-BG" sz="2400" dirty="0">
                <a:solidFill>
                  <a:srgbClr val="00588E"/>
                </a:solidFill>
              </a:rPr>
              <a:t>КЪМ ТЕСТ ОТ 2022 Г. </a:t>
            </a:r>
            <a:br>
              <a:rPr lang="bg-BG" sz="2400" dirty="0">
                <a:solidFill>
                  <a:srgbClr val="00588E"/>
                </a:solidFill>
              </a:rPr>
            </a:br>
            <a:r>
              <a:rPr lang="bg-BG" sz="2400" dirty="0">
                <a:solidFill>
                  <a:srgbClr val="00588E"/>
                </a:solidFill>
              </a:rPr>
              <a:t>И </a:t>
            </a:r>
            <a:r>
              <a:rPr lang="bg-BG" sz="2400" dirty="0">
                <a:solidFill>
                  <a:srgbClr val="FF0000"/>
                </a:solidFill>
              </a:rPr>
              <a:t>КРИТЕРИИ ЗА ОЦЕНЯВАНЕ</a:t>
            </a:r>
            <a:br>
              <a:rPr lang="bg-BG" sz="2400" dirty="0">
                <a:solidFill>
                  <a:srgbClr val="0070C0"/>
                </a:solidFill>
              </a:rPr>
            </a:br>
            <a:endParaRPr lang="bg-BG" sz="2400" dirty="0"/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104</a:t>
            </a:fld>
            <a:endParaRPr lang="bg-BG" noProof="0" dirty="0"/>
          </a:p>
        </p:txBody>
      </p:sp>
      <p:graphicFrame>
        <p:nvGraphicFramePr>
          <p:cNvPr id="3" name="Обект 2">
            <a:extLst>
              <a:ext uri="{FF2B5EF4-FFF2-40B4-BE49-F238E27FC236}">
                <a16:creationId xmlns:a16="http://schemas.microsoft.com/office/drawing/2014/main" id="{10665E18-7DFD-88E8-8FA4-9A5E470DFD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507041"/>
              </p:ext>
            </p:extLst>
          </p:nvPr>
        </p:nvGraphicFramePr>
        <p:xfrm>
          <a:off x="788988" y="2222500"/>
          <a:ext cx="4905375" cy="17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Пакетиращ обект на обвивката" showAsIcon="1" r:id="rId2" imgW="1425162" imgH="518037" progId="Package">
                  <p:embed/>
                </p:oleObj>
              </mc:Choice>
              <mc:Fallback>
                <p:oleObj name="Пакетиращ обект на обвивката" showAsIcon="1" r:id="rId2" imgW="1425162" imgH="518037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88988" y="2222500"/>
                        <a:ext cx="4905375" cy="178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ект 3">
            <a:extLst>
              <a:ext uri="{FF2B5EF4-FFF2-40B4-BE49-F238E27FC236}">
                <a16:creationId xmlns:a16="http://schemas.microsoft.com/office/drawing/2014/main" id="{AE5FE477-FF3A-1317-B4CE-DA6ABA5A11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0976569"/>
              </p:ext>
            </p:extLst>
          </p:nvPr>
        </p:nvGraphicFramePr>
        <p:xfrm>
          <a:off x="6684312" y="523875"/>
          <a:ext cx="4165600" cy="583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5910840" imgH="8271000" progId="Word.Document.12">
                  <p:embed/>
                </p:oleObj>
              </mc:Choice>
              <mc:Fallback>
                <p:oleObj name="Document" r:id="rId4" imgW="5910840" imgH="8271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84312" y="523875"/>
                        <a:ext cx="4165600" cy="5832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285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105</a:t>
            </a:fld>
            <a:endParaRPr lang="bg-BG" noProof="0" dirty="0"/>
          </a:p>
        </p:txBody>
      </p:sp>
      <p:sp>
        <p:nvSpPr>
          <p:cNvPr id="10" name="Заглавие 1">
            <a:extLst>
              <a:ext uri="{FF2B5EF4-FFF2-40B4-BE49-F238E27FC236}">
                <a16:creationId xmlns:a16="http://schemas.microsoft.com/office/drawing/2014/main" id="{BD8F7F05-3352-4252-8050-B05C58198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ПОДГОТОВКА ЗА РЕЧЕВАТА ЗАДАЧА – </a:t>
            </a:r>
            <a:r>
              <a:rPr lang="bg-BG" sz="2400" dirty="0">
                <a:solidFill>
                  <a:srgbClr val="FF0000"/>
                </a:solidFill>
              </a:rPr>
              <a:t>СЪВЕТИ ЗА ПИСАНЕ</a:t>
            </a:r>
          </a:p>
        </p:txBody>
      </p:sp>
      <p:pic>
        <p:nvPicPr>
          <p:cNvPr id="15" name="Картина 14">
            <a:extLst>
              <a:ext uri="{FF2B5EF4-FFF2-40B4-BE49-F238E27FC236}">
                <a16:creationId xmlns:a16="http://schemas.microsoft.com/office/drawing/2014/main" id="{D3379F96-8042-6CEA-06F6-52B18D2AF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2880" y="1433994"/>
            <a:ext cx="6254736" cy="4418165"/>
          </a:xfrm>
          <a:prstGeom prst="rect">
            <a:avLst/>
          </a:prstGeom>
        </p:spPr>
      </p:pic>
      <p:sp>
        <p:nvSpPr>
          <p:cNvPr id="17" name="Текстово поле 16">
            <a:extLst>
              <a:ext uri="{FF2B5EF4-FFF2-40B4-BE49-F238E27FC236}">
                <a16:creationId xmlns:a16="http://schemas.microsoft.com/office/drawing/2014/main" id="{91CF274A-F906-11FE-BE75-592CA55ACC9E}"/>
              </a:ext>
            </a:extLst>
          </p:cNvPr>
          <p:cNvSpPr txBox="1"/>
          <p:nvPr/>
        </p:nvSpPr>
        <p:spPr>
          <a:xfrm>
            <a:off x="869950" y="1454314"/>
            <a:ext cx="427736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000" b="1" i="0" u="none" strike="noStrike" baseline="0" dirty="0">
                <a:solidFill>
                  <a:srgbClr val="FFFFFF"/>
                </a:solidFill>
                <a:latin typeface="Agenda Bg" panose="02000603040000020004" pitchFamily="50" charset="-52"/>
              </a:rPr>
              <a:t> 25 </a:t>
            </a:r>
            <a:r>
              <a:rPr lang="ru-RU" sz="20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Разгледай</a:t>
            </a:r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0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снимката</a:t>
            </a:r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. </a:t>
            </a:r>
            <a:r>
              <a:rPr lang="ru-RU" sz="20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Измисли</a:t>
            </a:r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имена на </a:t>
            </a:r>
            <a:r>
              <a:rPr lang="ru-RU" sz="20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децата</a:t>
            </a:r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и </a:t>
            </a:r>
            <a:r>
              <a:rPr lang="ru-RU" sz="20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състави</a:t>
            </a:r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0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кратък</a:t>
            </a:r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0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разказ</a:t>
            </a:r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, </a:t>
            </a:r>
            <a:r>
              <a:rPr lang="ru-RU" sz="20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като</a:t>
            </a:r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си </a:t>
            </a:r>
            <a:r>
              <a:rPr lang="ru-RU" sz="20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помагаш</a:t>
            </a:r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с </a:t>
            </a:r>
            <a:r>
              <a:rPr lang="ru-RU" sz="20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въпросите</a:t>
            </a:r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На </a:t>
            </a:r>
            <a:r>
              <a:rPr lang="ru-RU" sz="2000" b="0" i="1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какво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000" b="0" i="1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играят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000" b="0" i="1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двамата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000" b="0" i="1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малчугани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?</a:t>
            </a:r>
            <a:endParaRPr lang="ru-RU" sz="2000" b="0" i="0" u="none" strike="noStrike" baseline="0" dirty="0">
              <a:solidFill>
                <a:srgbClr val="373535"/>
              </a:solidFill>
              <a:latin typeface="Agenda Bg" panose="02000603040000020004" pitchFamily="50" charset="-52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Кой от </a:t>
            </a:r>
            <a:r>
              <a:rPr lang="ru-RU" sz="2000" b="0" i="1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тях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000" b="0" i="1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побеждава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в </a:t>
            </a:r>
            <a:r>
              <a:rPr lang="ru-RU" sz="2000" b="0" i="1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играта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?</a:t>
            </a:r>
            <a:endParaRPr lang="ru-RU" sz="2000" b="0" i="0" u="none" strike="noStrike" baseline="0" dirty="0">
              <a:solidFill>
                <a:srgbClr val="373535"/>
              </a:solidFill>
              <a:latin typeface="Agenda Bg" panose="02000603040000020004" pitchFamily="50" charset="-52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Как се чувства </a:t>
            </a:r>
            <a:r>
              <a:rPr lang="ru-RU" sz="2000" b="0" i="1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неговият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000" b="0" i="1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съперник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? </a:t>
            </a:r>
            <a:r>
              <a:rPr lang="ru-RU" sz="2000" b="0" i="1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Защо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?</a:t>
            </a:r>
            <a:endParaRPr lang="ru-RU" sz="2000" b="0" i="0" u="none" strike="noStrike" baseline="0" dirty="0">
              <a:solidFill>
                <a:srgbClr val="373535"/>
              </a:solidFill>
              <a:latin typeface="Agenda Bg" panose="02000603040000020004" pitchFamily="50" charset="-52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000" b="0" i="1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Какъв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000" b="0" i="1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съвет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000" b="0" i="1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ще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000" b="0" i="1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му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000" b="0" i="1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дадеш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, за да приеме спокойно </a:t>
            </a:r>
            <a:r>
              <a:rPr lang="ru-RU" sz="2000" b="0" i="1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загубата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в </a:t>
            </a:r>
            <a:r>
              <a:rPr lang="ru-RU" sz="2000" b="0" i="1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играта</a:t>
            </a:r>
            <a:r>
              <a:rPr lang="ru-RU" sz="2000" b="0" i="1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? </a:t>
            </a:r>
            <a:endParaRPr lang="ru-RU" sz="2000" b="0" i="0" u="none" strike="noStrike" baseline="0" dirty="0">
              <a:solidFill>
                <a:srgbClr val="373535"/>
              </a:solidFill>
              <a:latin typeface="Agenda Bg" panose="02000603040000020004" pitchFamily="50" charset="-52"/>
            </a:endParaRPr>
          </a:p>
          <a:p>
            <a:pPr algn="l"/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Предай </a:t>
            </a:r>
            <a:r>
              <a:rPr lang="ru-RU" sz="20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емоцията</a:t>
            </a:r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на </a:t>
            </a:r>
            <a:r>
              <a:rPr lang="ru-RU" sz="20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героите</a:t>
            </a:r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. </a:t>
            </a:r>
            <a:r>
              <a:rPr lang="ru-RU" sz="20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Озаглави</a:t>
            </a:r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своя </a:t>
            </a:r>
            <a:r>
              <a:rPr lang="ru-RU" sz="20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разказ</a:t>
            </a:r>
            <a:r>
              <a:rPr lang="ru-RU" sz="20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.</a:t>
            </a:r>
          </a:p>
        </p:txBody>
      </p:sp>
      <p:pic>
        <p:nvPicPr>
          <p:cNvPr id="18" name="Картина 17">
            <a:extLst>
              <a:ext uri="{FF2B5EF4-FFF2-40B4-BE49-F238E27FC236}">
                <a16:creationId xmlns:a16="http://schemas.microsoft.com/office/drawing/2014/main" id="{9559F08B-8CCE-E84D-0BED-476A55EF8CE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95002" b="82368"/>
          <a:stretch/>
        </p:blipFill>
        <p:spPr>
          <a:xfrm>
            <a:off x="869950" y="1433995"/>
            <a:ext cx="469900" cy="38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57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6CBB9-4043-DF48-A97E-62179A30A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2A8B9755-A1AA-2DAC-B254-0184322D0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106</a:t>
            </a:fld>
            <a:endParaRPr lang="bg-BG" noProof="0" dirty="0"/>
          </a:p>
        </p:txBody>
      </p:sp>
      <p:sp>
        <p:nvSpPr>
          <p:cNvPr id="10" name="Заглавие 1">
            <a:extLst>
              <a:ext uri="{FF2B5EF4-FFF2-40B4-BE49-F238E27FC236}">
                <a16:creationId xmlns:a16="http://schemas.microsoft.com/office/drawing/2014/main" id="{C6F3B391-3927-C23E-557B-0C8B1D304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ПОДГОТОВКА ЗА РЕЧЕВАТА ЗАДАЧА – </a:t>
            </a:r>
            <a:r>
              <a:rPr lang="bg-BG" sz="2400" dirty="0">
                <a:solidFill>
                  <a:srgbClr val="FF0000"/>
                </a:solidFill>
              </a:rPr>
              <a:t>СЪВЕТИ ЗА ПИСАНЕ</a:t>
            </a:r>
          </a:p>
        </p:txBody>
      </p:sp>
      <p:sp>
        <p:nvSpPr>
          <p:cNvPr id="17" name="Текстово поле 16">
            <a:extLst>
              <a:ext uri="{FF2B5EF4-FFF2-40B4-BE49-F238E27FC236}">
                <a16:creationId xmlns:a16="http://schemas.microsoft.com/office/drawing/2014/main" id="{EC38F468-7F9A-4D44-8BCA-A3A5E75FA959}"/>
              </a:ext>
            </a:extLst>
          </p:cNvPr>
          <p:cNvSpPr txBox="1"/>
          <p:nvPr/>
        </p:nvSpPr>
        <p:spPr>
          <a:xfrm>
            <a:off x="1026160" y="1543833"/>
            <a:ext cx="92456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400" b="1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Съвети</a:t>
            </a:r>
            <a:r>
              <a:rPr lang="ru-RU" sz="2400" b="1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при </a:t>
            </a:r>
            <a:r>
              <a:rPr lang="ru-RU" sz="2400" b="1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създаване</a:t>
            </a:r>
            <a:r>
              <a:rPr lang="ru-RU" sz="2400" b="1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на текста: </a:t>
            </a:r>
            <a:endParaRPr lang="ru-RU" sz="2400" b="0" i="0" u="none" strike="noStrike" baseline="0" dirty="0">
              <a:solidFill>
                <a:srgbClr val="373535"/>
              </a:solidFill>
              <a:latin typeface="Agenda Bg" panose="02000603040000020004" pitchFamily="50" charset="-52"/>
            </a:endParaRPr>
          </a:p>
          <a:p>
            <a:pPr algn="l"/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Текстът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трябва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да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има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начало, среда и край. Да е интересен и да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съответства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на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поставената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задача. Да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бъде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свързан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с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опорните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въпроси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. Да се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подберат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подходящи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думи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за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изразяване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на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емоцията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на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героите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.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Изреченията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да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имат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връзка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помежду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си и да се отделят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едно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от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друго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с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главна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буква и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препинателен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знак в края.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Мисълта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да е точна и ясна и да се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избягват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</a:t>
            </a:r>
            <a:r>
              <a:rPr lang="ru-RU" sz="2400" b="0" i="0" u="none" strike="noStrike" baseline="0" dirty="0" err="1">
                <a:solidFill>
                  <a:srgbClr val="373535"/>
                </a:solidFill>
                <a:latin typeface="Agenda Bg" panose="02000603040000020004" pitchFamily="50" charset="-52"/>
              </a:rPr>
              <a:t>ненужните</a:t>
            </a:r>
            <a:r>
              <a:rPr lang="ru-RU" sz="2400" b="0" i="0" u="none" strike="noStrike" baseline="0" dirty="0">
                <a:solidFill>
                  <a:srgbClr val="373535"/>
                </a:solidFill>
                <a:latin typeface="Agenda Bg" panose="02000603040000020004" pitchFamily="50" charset="-52"/>
              </a:rPr>
              <a:t> повторения.</a:t>
            </a:r>
          </a:p>
        </p:txBody>
      </p:sp>
    </p:spTree>
    <p:extLst>
      <p:ext uri="{BB962C8B-B14F-4D97-AF65-F5344CB8AC3E}">
        <p14:creationId xmlns:p14="http://schemas.microsoft.com/office/powerpoint/2010/main" val="260834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ED682-6D51-C7D1-FD1B-B16775706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713068DF-2889-C794-6DE8-AC3465B2D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107</a:t>
            </a:fld>
            <a:endParaRPr lang="bg-BG" noProof="0" dirty="0"/>
          </a:p>
        </p:txBody>
      </p:sp>
      <p:sp>
        <p:nvSpPr>
          <p:cNvPr id="10" name="Заглавие 1">
            <a:extLst>
              <a:ext uri="{FF2B5EF4-FFF2-40B4-BE49-F238E27FC236}">
                <a16:creationId xmlns:a16="http://schemas.microsoft.com/office/drawing/2014/main" id="{6FEF6CBD-6D43-9944-6641-12CC5DFA2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ПОДГОТОВКА ЗА РЕЧЕВАТА ЗАДАЧА - </a:t>
            </a:r>
            <a:r>
              <a:rPr lang="ru-RU" sz="2400" dirty="0">
                <a:solidFill>
                  <a:srgbClr val="FF0000"/>
                </a:solidFill>
              </a:rPr>
              <a:t>СЪЗДАВАНЕ НА КРАТЪК ТЕКСТ СЪС СВОБОДЕН ОТГОВОР НА ВЪПРОС</a:t>
            </a:r>
            <a:endParaRPr lang="bg-BG" sz="2400" dirty="0">
              <a:solidFill>
                <a:srgbClr val="FF0000"/>
              </a:solidFill>
            </a:endParaRPr>
          </a:p>
        </p:txBody>
      </p:sp>
      <p:pic>
        <p:nvPicPr>
          <p:cNvPr id="3" name="Картина 2">
            <a:extLst>
              <a:ext uri="{FF2B5EF4-FFF2-40B4-BE49-F238E27FC236}">
                <a16:creationId xmlns:a16="http://schemas.microsoft.com/office/drawing/2014/main" id="{9543E20C-BEF6-74F5-EADB-8AF10E4D0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398" y="1491174"/>
            <a:ext cx="9516803" cy="1762371"/>
          </a:xfrm>
          <a:prstGeom prst="rect">
            <a:avLst/>
          </a:prstGeom>
        </p:spPr>
      </p:pic>
      <p:pic>
        <p:nvPicPr>
          <p:cNvPr id="6" name="Картина 5">
            <a:extLst>
              <a:ext uri="{FF2B5EF4-FFF2-40B4-BE49-F238E27FC236}">
                <a16:creationId xmlns:a16="http://schemas.microsoft.com/office/drawing/2014/main" id="{E39EABC6-244C-77E4-6734-271C326473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037" y="3318840"/>
            <a:ext cx="9221487" cy="990738"/>
          </a:xfrm>
          <a:prstGeom prst="rect">
            <a:avLst/>
          </a:prstGeom>
        </p:spPr>
      </p:pic>
      <p:pic>
        <p:nvPicPr>
          <p:cNvPr id="11" name="Картина 10">
            <a:extLst>
              <a:ext uri="{FF2B5EF4-FFF2-40B4-BE49-F238E27FC236}">
                <a16:creationId xmlns:a16="http://schemas.microsoft.com/office/drawing/2014/main" id="{EDB0EA0E-1F83-3AA9-D6CF-C33CEBEE89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239" y="4362723"/>
            <a:ext cx="9269119" cy="124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03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ПОДГОТОВКА ЗА РЕЧЕВАТА ЗАДАЧА - </a:t>
            </a:r>
            <a:r>
              <a:rPr lang="ru-RU" sz="2400" dirty="0">
                <a:solidFill>
                  <a:srgbClr val="FF0000"/>
                </a:solidFill>
              </a:rPr>
              <a:t>СЪЗДАВАНЕ НА КРАТЪК ТЕКСТ СЪС СВОБОДЕН ОТГОВОР НА ВЪПРОС</a:t>
            </a:r>
            <a:r>
              <a:rPr lang="bg-BG" sz="2400" dirty="0">
                <a:solidFill>
                  <a:srgbClr val="FF0000"/>
                </a:solidFill>
              </a:rPr>
              <a:t> И ОПОРНИ ВЪПРОСИ</a:t>
            </a: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108</a:t>
            </a:fld>
            <a:endParaRPr lang="bg-BG" noProof="0" dirty="0"/>
          </a:p>
        </p:txBody>
      </p:sp>
      <p:pic>
        <p:nvPicPr>
          <p:cNvPr id="5" name="Картина 4">
            <a:extLst>
              <a:ext uri="{FF2B5EF4-FFF2-40B4-BE49-F238E27FC236}">
                <a16:creationId xmlns:a16="http://schemas.microsoft.com/office/drawing/2014/main" id="{C6404429-E5EF-69C6-7EE9-DADEC3F61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80" y="1318220"/>
            <a:ext cx="10717121" cy="511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29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ПОДГОТОВКА ЗА РЕЧЕВАТА ЗАДАЧА </a:t>
            </a:r>
            <a:r>
              <a:rPr lang="bg-BG" sz="2400" dirty="0">
                <a:solidFill>
                  <a:srgbClr val="FF0000"/>
                </a:solidFill>
              </a:rPr>
              <a:t>– </a:t>
            </a:r>
            <a:r>
              <a:rPr lang="ru-RU" sz="2400" dirty="0">
                <a:solidFill>
                  <a:srgbClr val="FF0000"/>
                </a:solidFill>
              </a:rPr>
              <a:t>С ОПОРНИ ДУМИ И ОПОРНИ ВЪПРОСИ</a:t>
            </a:r>
            <a:br>
              <a:rPr lang="bg-BG" sz="2400" dirty="0">
                <a:solidFill>
                  <a:srgbClr val="FF0000"/>
                </a:solidFill>
              </a:rPr>
            </a:br>
            <a:endParaRPr lang="bg-BG" sz="2400" dirty="0">
              <a:solidFill>
                <a:srgbClr val="FF0000"/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109</a:t>
            </a:fld>
            <a:endParaRPr lang="bg-BG" noProof="0" dirty="0"/>
          </a:p>
        </p:txBody>
      </p:sp>
      <p:pic>
        <p:nvPicPr>
          <p:cNvPr id="5" name="Картина 4">
            <a:extLst>
              <a:ext uri="{FF2B5EF4-FFF2-40B4-BE49-F238E27FC236}">
                <a16:creationId xmlns:a16="http://schemas.microsoft.com/office/drawing/2014/main" id="{BF9EB262-2E61-A415-FEA4-DC0143A8B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996" y="1360319"/>
            <a:ext cx="8783276" cy="4686954"/>
          </a:xfrm>
          <a:prstGeom prst="rect">
            <a:avLst/>
          </a:prstGeom>
        </p:spPr>
      </p:pic>
      <p:pic>
        <p:nvPicPr>
          <p:cNvPr id="8" name="Картина 7">
            <a:extLst>
              <a:ext uri="{FF2B5EF4-FFF2-40B4-BE49-F238E27FC236}">
                <a16:creationId xmlns:a16="http://schemas.microsoft.com/office/drawing/2014/main" id="{B55B94D4-94E0-34F6-86CD-AF678CD50D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233" y="2111848"/>
            <a:ext cx="5428079" cy="4132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22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лавие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НАРЕДБА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№ 11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СЕПТЕМВРИ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2016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г.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ЗА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ОЦЕНЯВАНЕ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 РЕЗУЛТАТИТЕ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ОБУЧЕНИЕТО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УЧЕНИЦИТЕ</a:t>
            </a:r>
            <a:endParaRPr lang="en-US" dirty="0"/>
          </a:p>
        </p:txBody>
      </p:sp>
      <p:sp>
        <p:nvSpPr>
          <p:cNvPr id="14" name="Контейнер на съдържание 13"/>
          <p:cNvSpPr>
            <a:spLocks noGrp="1"/>
          </p:cNvSpPr>
          <p:nvPr>
            <p:ph idx="1"/>
          </p:nvPr>
        </p:nvSpPr>
        <p:spPr>
          <a:xfrm>
            <a:off x="353962" y="1337670"/>
            <a:ext cx="10982632" cy="3568627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ru-RU" sz="2400" dirty="0"/>
              <a:t>Чл. 50. </a:t>
            </a:r>
          </a:p>
          <a:p>
            <a:r>
              <a:rPr lang="ru-RU" dirty="0"/>
              <a:t>(5) </a:t>
            </a:r>
            <a:r>
              <a:rPr lang="ru-RU" sz="2400" b="1" dirty="0" err="1"/>
              <a:t>Тестът</a:t>
            </a:r>
            <a:r>
              <a:rPr lang="ru-RU" sz="2400" b="1" dirty="0"/>
              <a:t> по </a:t>
            </a:r>
            <a:r>
              <a:rPr lang="ru-RU" sz="2400" b="1" dirty="0" err="1"/>
              <a:t>български</a:t>
            </a:r>
            <a:r>
              <a:rPr lang="ru-RU" sz="2400" b="1" dirty="0"/>
              <a:t> </a:t>
            </a:r>
            <a:r>
              <a:rPr lang="ru-RU" sz="2400" b="1" dirty="0" err="1"/>
              <a:t>език</a:t>
            </a:r>
            <a:r>
              <a:rPr lang="ru-RU" sz="2400" b="1" dirty="0"/>
              <a:t> и литература </a:t>
            </a:r>
            <a:r>
              <a:rPr lang="ru-RU" sz="2400" dirty="0" err="1"/>
              <a:t>включва</a:t>
            </a:r>
            <a:r>
              <a:rPr lang="ru-RU" sz="2400" dirty="0"/>
              <a:t> диктовка и/или задача за </a:t>
            </a:r>
            <a:r>
              <a:rPr lang="ru-RU" sz="2400" dirty="0" err="1"/>
              <a:t>създаване</a:t>
            </a:r>
            <a:r>
              <a:rPr lang="ru-RU" sz="2400" dirty="0"/>
              <a:t> на </a:t>
            </a:r>
            <a:r>
              <a:rPr lang="ru-RU" sz="2400" dirty="0" err="1"/>
              <a:t>кратък</a:t>
            </a:r>
            <a:r>
              <a:rPr lang="ru-RU" sz="2400" dirty="0"/>
              <a:t> текст, текст за </a:t>
            </a:r>
            <a:r>
              <a:rPr lang="ru-RU" sz="2400" dirty="0" err="1"/>
              <a:t>четене</a:t>
            </a:r>
            <a:r>
              <a:rPr lang="ru-RU" sz="2400" dirty="0"/>
              <a:t> с </a:t>
            </a:r>
            <a:r>
              <a:rPr lang="ru-RU" sz="2400" dirty="0" err="1"/>
              <a:t>разбиране</a:t>
            </a:r>
            <a:r>
              <a:rPr lang="ru-RU" sz="2400" dirty="0"/>
              <a:t> и задачи </a:t>
            </a:r>
            <a:r>
              <a:rPr lang="ru-RU" sz="2400" dirty="0" err="1"/>
              <a:t>към</a:t>
            </a:r>
            <a:r>
              <a:rPr lang="ru-RU" sz="2400" dirty="0"/>
              <a:t> него - с избираем отговор и </a:t>
            </a:r>
            <a:r>
              <a:rPr lang="ru-RU" sz="2400" dirty="0" err="1"/>
              <a:t>със</a:t>
            </a:r>
            <a:r>
              <a:rPr lang="ru-RU" sz="2400" dirty="0"/>
              <a:t> свободен отговор. </a:t>
            </a:r>
            <a:r>
              <a:rPr lang="ru-RU" sz="2400" dirty="0" err="1">
                <a:highlight>
                  <a:srgbClr val="FFFF00"/>
                </a:highlight>
              </a:rPr>
              <a:t>Тази</a:t>
            </a:r>
            <a:r>
              <a:rPr lang="ru-RU" sz="2400" dirty="0">
                <a:highlight>
                  <a:srgbClr val="FFFF00"/>
                </a:highlight>
              </a:rPr>
              <a:t> клауза не е </a:t>
            </a:r>
            <a:r>
              <a:rPr lang="ru-RU" sz="2400" dirty="0" err="1">
                <a:highlight>
                  <a:srgbClr val="FFFF00"/>
                </a:highlight>
              </a:rPr>
              <a:t>променена</a:t>
            </a:r>
            <a:r>
              <a:rPr lang="ru-RU" sz="2400" dirty="0">
                <a:highlight>
                  <a:srgbClr val="FFFF00"/>
                </a:highlight>
              </a:rPr>
              <a:t> </a:t>
            </a:r>
            <a:r>
              <a:rPr lang="ru-RU" sz="2400" dirty="0" err="1">
                <a:highlight>
                  <a:srgbClr val="FFFF00"/>
                </a:highlight>
              </a:rPr>
              <a:t>съобразно</a:t>
            </a:r>
            <a:r>
              <a:rPr lang="ru-RU" sz="2400" dirty="0">
                <a:highlight>
                  <a:srgbClr val="FFFF00"/>
                </a:highlight>
              </a:rPr>
              <a:t> </a:t>
            </a:r>
            <a:r>
              <a:rPr lang="ru-RU" sz="2400" dirty="0" err="1">
                <a:highlight>
                  <a:srgbClr val="FFFF00"/>
                </a:highlight>
              </a:rPr>
              <a:t>модела</a:t>
            </a:r>
            <a:r>
              <a:rPr lang="ru-RU" sz="2400" dirty="0">
                <a:highlight>
                  <a:srgbClr val="FFFF00"/>
                </a:highlight>
              </a:rPr>
              <a:t>!</a:t>
            </a:r>
          </a:p>
          <a:p>
            <a:r>
              <a:rPr lang="ru-RU" sz="2400" dirty="0"/>
              <a:t>(7) (</a:t>
            </a:r>
            <a:r>
              <a:rPr lang="ru-RU" sz="2400" dirty="0">
                <a:solidFill>
                  <a:srgbClr val="FF0000"/>
                </a:solidFill>
              </a:rPr>
              <a:t>В сила от </a:t>
            </a:r>
            <a:r>
              <a:rPr lang="ru-RU" sz="2400" dirty="0" err="1">
                <a:solidFill>
                  <a:srgbClr val="FF0000"/>
                </a:solidFill>
              </a:rPr>
              <a:t>учебната</a:t>
            </a:r>
            <a:r>
              <a:rPr lang="ru-RU" sz="2400" dirty="0">
                <a:solidFill>
                  <a:srgbClr val="FF0000"/>
                </a:solidFill>
              </a:rPr>
              <a:t> 2022 - 2023 г</a:t>
            </a:r>
            <a:r>
              <a:rPr lang="ru-RU" sz="2400" dirty="0"/>
              <a:t>.) </a:t>
            </a:r>
            <a:r>
              <a:rPr lang="ru-RU" sz="2400" dirty="0" err="1"/>
              <a:t>Изпитите</a:t>
            </a:r>
            <a:r>
              <a:rPr lang="ru-RU" sz="2400" dirty="0"/>
              <a:t> при </a:t>
            </a:r>
            <a:r>
              <a:rPr lang="ru-RU" sz="2400" dirty="0" err="1"/>
              <a:t>националното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r>
              <a:rPr lang="ru-RU" sz="2400" dirty="0"/>
              <a:t> по ал. 1 </a:t>
            </a:r>
            <a:r>
              <a:rPr lang="ru-RU" sz="2400" b="1" u="sng" dirty="0" err="1">
                <a:highlight>
                  <a:srgbClr val="FFFFA3"/>
                </a:highlight>
              </a:rPr>
              <a:t>може</a:t>
            </a:r>
            <a:r>
              <a:rPr lang="ru-RU" sz="2400" dirty="0"/>
              <a:t> да се </a:t>
            </a:r>
            <a:r>
              <a:rPr lang="ru-RU" sz="2400" dirty="0" err="1"/>
              <a:t>провеждат</a:t>
            </a:r>
            <a:r>
              <a:rPr lang="ru-RU" sz="2400" dirty="0"/>
              <a:t> и под формата на </a:t>
            </a:r>
            <a:r>
              <a:rPr lang="ru-RU" sz="2400" dirty="0" err="1"/>
              <a:t>тестове</a:t>
            </a:r>
            <a:r>
              <a:rPr lang="ru-RU" sz="2400" dirty="0"/>
              <a:t>, </a:t>
            </a:r>
            <a:r>
              <a:rPr lang="ru-RU" sz="2400" dirty="0" err="1"/>
              <a:t>които</a:t>
            </a:r>
            <a:r>
              <a:rPr lang="ru-RU" sz="2400" dirty="0"/>
              <a:t> </a:t>
            </a:r>
            <a:r>
              <a:rPr lang="ru-RU" sz="2400" b="1" dirty="0" err="1"/>
              <a:t>интегрират</a:t>
            </a:r>
            <a:r>
              <a:rPr lang="ru-RU" sz="2400" b="1" dirty="0"/>
              <a:t> </a:t>
            </a:r>
            <a:r>
              <a:rPr lang="ru-RU" sz="2400" b="1" dirty="0" err="1"/>
              <a:t>няколко</a:t>
            </a:r>
            <a:r>
              <a:rPr lang="ru-RU" sz="2400" b="1" dirty="0"/>
              <a:t> </a:t>
            </a:r>
            <a:r>
              <a:rPr lang="ru-RU" sz="2400" b="1" dirty="0" err="1"/>
              <a:t>учебни</a:t>
            </a:r>
            <a:r>
              <a:rPr lang="ru-RU" sz="2400" b="1" dirty="0"/>
              <a:t> предмета</a:t>
            </a:r>
            <a:r>
              <a:rPr lang="ru-RU" sz="2400" dirty="0"/>
              <a:t>, но </a:t>
            </a:r>
            <a:r>
              <a:rPr lang="ru-RU" sz="2400" dirty="0" err="1"/>
              <a:t>задължително</a:t>
            </a:r>
            <a:r>
              <a:rPr lang="ru-RU" sz="2400" dirty="0"/>
              <a:t> </a:t>
            </a:r>
            <a:r>
              <a:rPr lang="ru-RU" sz="2400" dirty="0" err="1"/>
              <a:t>включват</a:t>
            </a:r>
            <a:r>
              <a:rPr lang="ru-RU" sz="2400" dirty="0"/>
              <a:t> </a:t>
            </a:r>
            <a:r>
              <a:rPr lang="ru-RU" sz="2400" dirty="0" err="1"/>
              <a:t>посочените</a:t>
            </a:r>
            <a:r>
              <a:rPr lang="ru-RU" sz="2400" dirty="0"/>
              <a:t> в ал. 3.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11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239344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ПОДГОТОВКА ЗА РЕЧЕВАТА ЗАДАЧА </a:t>
            </a:r>
            <a:r>
              <a:rPr lang="bg-BG" sz="2400" dirty="0">
                <a:solidFill>
                  <a:srgbClr val="FF0000"/>
                </a:solidFill>
              </a:rPr>
              <a:t>- </a:t>
            </a:r>
            <a:r>
              <a:rPr lang="ru-RU" sz="2400" dirty="0">
                <a:solidFill>
                  <a:srgbClr val="FF0000"/>
                </a:solidFill>
              </a:rPr>
              <a:t>СЪЗДАВАНЕ НА ТЕКСТ ПО КАРТИНА И ОПОРНИ ДУМИ</a:t>
            </a:r>
            <a:endParaRPr lang="bg-BG" sz="2400" dirty="0">
              <a:solidFill>
                <a:srgbClr val="FF0000"/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110</a:t>
            </a:fld>
            <a:endParaRPr lang="bg-BG" noProof="0" dirty="0"/>
          </a:p>
        </p:txBody>
      </p:sp>
      <p:pic>
        <p:nvPicPr>
          <p:cNvPr id="5" name="Картина 4">
            <a:extLst>
              <a:ext uri="{FF2B5EF4-FFF2-40B4-BE49-F238E27FC236}">
                <a16:creationId xmlns:a16="http://schemas.microsoft.com/office/drawing/2014/main" id="{AB2AB7A0-0991-429C-A343-E2893772932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85816"/>
          <a:stretch/>
        </p:blipFill>
        <p:spPr>
          <a:xfrm>
            <a:off x="629920" y="1315720"/>
            <a:ext cx="8673448" cy="919480"/>
          </a:xfrm>
          <a:prstGeom prst="rect">
            <a:avLst/>
          </a:prstGeom>
        </p:spPr>
      </p:pic>
      <p:pic>
        <p:nvPicPr>
          <p:cNvPr id="8" name="Картина 7">
            <a:extLst>
              <a:ext uri="{FF2B5EF4-FFF2-40B4-BE49-F238E27FC236}">
                <a16:creationId xmlns:a16="http://schemas.microsoft.com/office/drawing/2014/main" id="{4A216934-F8D1-D89A-F9B2-947DAF59FF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2148" r="24644"/>
          <a:stretch/>
        </p:blipFill>
        <p:spPr>
          <a:xfrm>
            <a:off x="4281704" y="2068195"/>
            <a:ext cx="6914616" cy="4653280"/>
          </a:xfrm>
          <a:prstGeom prst="rect">
            <a:avLst/>
          </a:prstGeom>
        </p:spPr>
      </p:pic>
      <p:sp>
        <p:nvSpPr>
          <p:cNvPr id="10" name="Текстово поле 9">
            <a:extLst>
              <a:ext uri="{FF2B5EF4-FFF2-40B4-BE49-F238E27FC236}">
                <a16:creationId xmlns:a16="http://schemas.microsoft.com/office/drawing/2014/main" id="{0C5E9313-D5B5-4F0F-35D9-1D9E6A990978}"/>
              </a:ext>
            </a:extLst>
          </p:cNvPr>
          <p:cNvSpPr txBox="1"/>
          <p:nvPr/>
        </p:nvSpPr>
        <p:spPr>
          <a:xfrm>
            <a:off x="822960" y="2396152"/>
            <a:ext cx="32105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bg-BG" sz="2400" b="0" i="0" u="none" strike="noStrike" baseline="0" dirty="0">
                <a:solidFill>
                  <a:srgbClr val="373535"/>
                </a:solidFill>
                <a:latin typeface="Tempora Bg" panose="02000500020000020003" pitchFamily="50" charset="-52"/>
              </a:rPr>
              <a:t>Ключови думи:</a:t>
            </a:r>
          </a:p>
          <a:p>
            <a:pPr algn="l"/>
            <a:r>
              <a:rPr lang="ru-RU" sz="2400" b="0" i="1" u="none" strike="noStrike" baseline="0" dirty="0" err="1">
                <a:solidFill>
                  <a:srgbClr val="373535"/>
                </a:solidFill>
                <a:latin typeface="Tempora Bg" panose="02000500020000020003" pitchFamily="50" charset="-52"/>
              </a:rPr>
              <a:t>момче</a:t>
            </a:r>
            <a:r>
              <a:rPr lang="ru-RU" sz="2400" b="0" i="1" u="none" strike="noStrike" baseline="0" dirty="0">
                <a:solidFill>
                  <a:srgbClr val="373535"/>
                </a:solidFill>
                <a:latin typeface="Tempora Bg" panose="02000500020000020003" pitchFamily="50" charset="-52"/>
              </a:rPr>
              <a:t>, </a:t>
            </a:r>
            <a:r>
              <a:rPr lang="ru-RU" sz="2400" b="0" i="1" u="none" strike="noStrike" baseline="0" dirty="0" err="1">
                <a:solidFill>
                  <a:srgbClr val="373535"/>
                </a:solidFill>
                <a:latin typeface="Tempora Bg" panose="02000500020000020003" pitchFamily="50" charset="-52"/>
              </a:rPr>
              <a:t>баща</a:t>
            </a:r>
            <a:r>
              <a:rPr lang="ru-RU" sz="2400" b="0" i="1" u="none" strike="noStrike" baseline="0" dirty="0">
                <a:solidFill>
                  <a:srgbClr val="373535"/>
                </a:solidFill>
                <a:latin typeface="Tempora Bg" panose="02000500020000020003" pitchFamily="50" charset="-52"/>
              </a:rPr>
              <a:t>, </a:t>
            </a:r>
            <a:r>
              <a:rPr lang="ru-RU" sz="2400" b="0" i="1" u="none" strike="noStrike" baseline="0" dirty="0" err="1">
                <a:solidFill>
                  <a:srgbClr val="373535"/>
                </a:solidFill>
                <a:latin typeface="Tempora Bg" panose="02000500020000020003" pitchFamily="50" charset="-52"/>
              </a:rPr>
              <a:t>риболов</a:t>
            </a:r>
            <a:r>
              <a:rPr lang="ru-RU" sz="2400" b="0" i="1" u="none" strike="noStrike" baseline="0" dirty="0">
                <a:solidFill>
                  <a:srgbClr val="373535"/>
                </a:solidFill>
                <a:latin typeface="Tempora Bg" panose="02000500020000020003" pitchFamily="50" charset="-52"/>
              </a:rPr>
              <a:t>, </a:t>
            </a:r>
            <a:r>
              <a:rPr lang="ru-RU" sz="2400" b="0" i="1" u="none" strike="noStrike" baseline="0" dirty="0" err="1">
                <a:solidFill>
                  <a:srgbClr val="373535"/>
                </a:solidFill>
                <a:latin typeface="Tempora Bg" panose="02000500020000020003" pitchFamily="50" charset="-52"/>
              </a:rPr>
              <a:t>язовир</a:t>
            </a:r>
            <a:r>
              <a:rPr lang="ru-RU" sz="2400" b="0" i="1" u="none" strike="noStrike" baseline="0" dirty="0">
                <a:solidFill>
                  <a:srgbClr val="373535"/>
                </a:solidFill>
                <a:latin typeface="Tempora Bg" panose="02000500020000020003" pitchFamily="50" charset="-52"/>
              </a:rPr>
              <a:t>, </a:t>
            </a:r>
            <a:r>
              <a:rPr lang="ru-RU" sz="2400" b="0" i="1" u="none" strike="noStrike" baseline="0" dirty="0" err="1">
                <a:solidFill>
                  <a:srgbClr val="373535"/>
                </a:solidFill>
                <a:latin typeface="Tempora Bg" panose="02000500020000020003" pitchFamily="50" charset="-52"/>
              </a:rPr>
              <a:t>въдица</a:t>
            </a:r>
            <a:r>
              <a:rPr lang="ru-RU" sz="2400" b="0" i="1" u="none" strike="noStrike" baseline="0" dirty="0">
                <a:solidFill>
                  <a:srgbClr val="373535"/>
                </a:solidFill>
                <a:latin typeface="Tempora Bg" panose="02000500020000020003" pitchFamily="50" charset="-52"/>
              </a:rPr>
              <a:t>, сак, </a:t>
            </a:r>
            <a:r>
              <a:rPr lang="ru-RU" sz="2400" b="0" i="1" u="none" strike="noStrike" baseline="0" dirty="0" err="1">
                <a:solidFill>
                  <a:srgbClr val="373535"/>
                </a:solidFill>
                <a:latin typeface="Tempora Bg" panose="02000500020000020003" pitchFamily="50" charset="-52"/>
              </a:rPr>
              <a:t>бинокъл</a:t>
            </a:r>
            <a:r>
              <a:rPr lang="ru-RU" sz="2400" b="0" i="1" u="none" strike="noStrike" baseline="0" dirty="0">
                <a:solidFill>
                  <a:srgbClr val="373535"/>
                </a:solidFill>
                <a:latin typeface="Tempora Bg" panose="02000500020000020003" pitchFamily="50" charset="-52"/>
              </a:rPr>
              <a:t>, </a:t>
            </a:r>
            <a:r>
              <a:rPr lang="ru-RU" sz="2400" b="0" i="1" u="none" strike="noStrike" baseline="0" dirty="0" err="1">
                <a:solidFill>
                  <a:srgbClr val="373535"/>
                </a:solidFill>
                <a:latin typeface="Tempora Bg" panose="02000500020000020003" pitchFamily="50" charset="-52"/>
              </a:rPr>
              <a:t>столчета</a:t>
            </a:r>
            <a:r>
              <a:rPr lang="ru-RU" sz="2400" b="0" i="1" u="none" strike="noStrike" baseline="0" dirty="0">
                <a:solidFill>
                  <a:srgbClr val="373535"/>
                </a:solidFill>
                <a:latin typeface="Tempora Bg" panose="02000500020000020003" pitchFamily="50" charset="-52"/>
              </a:rPr>
              <a:t>, </a:t>
            </a:r>
            <a:r>
              <a:rPr lang="ru-RU" sz="2400" b="0" i="1" u="none" strike="noStrike" baseline="0" dirty="0" err="1">
                <a:solidFill>
                  <a:srgbClr val="373535"/>
                </a:solidFill>
                <a:latin typeface="Tempora Bg" panose="02000500020000020003" pitchFamily="50" charset="-52"/>
              </a:rPr>
              <a:t>разговарят</a:t>
            </a:r>
            <a:r>
              <a:rPr lang="ru-RU" sz="2400" b="0" i="1" u="none" strike="noStrike" baseline="0" dirty="0">
                <a:solidFill>
                  <a:srgbClr val="373535"/>
                </a:solidFill>
                <a:latin typeface="Tempora Bg" panose="02000500020000020003" pitchFamily="50" charset="-52"/>
              </a:rPr>
              <a:t>, </a:t>
            </a:r>
            <a:r>
              <a:rPr lang="ru-RU" sz="2400" b="0" i="1" u="none" strike="noStrike" baseline="0" dirty="0" err="1">
                <a:solidFill>
                  <a:srgbClr val="373535"/>
                </a:solidFill>
                <a:latin typeface="Tempora Bg" panose="02000500020000020003" pitchFamily="50" charset="-52"/>
              </a:rPr>
              <a:t>радостни</a:t>
            </a:r>
            <a:r>
              <a:rPr lang="ru-RU" sz="2400" b="0" i="1" u="none" strike="noStrike" baseline="0" dirty="0">
                <a:solidFill>
                  <a:srgbClr val="373535"/>
                </a:solidFill>
                <a:latin typeface="Tempora Bg" panose="02000500020000020003" pitchFamily="50" charset="-52"/>
              </a:rPr>
              <a:t>, </a:t>
            </a:r>
            <a:r>
              <a:rPr lang="ru-RU" sz="2400" b="0" i="1" u="none" strike="noStrike" baseline="0" dirty="0" err="1">
                <a:solidFill>
                  <a:srgbClr val="373535"/>
                </a:solidFill>
                <a:latin typeface="Tempora Bg" panose="02000500020000020003" pitchFamily="50" charset="-52"/>
              </a:rPr>
              <a:t>усмихнати</a:t>
            </a:r>
            <a:r>
              <a:rPr lang="ru-RU" sz="2400" b="0" i="1" u="none" strike="noStrike" baseline="0" dirty="0">
                <a:solidFill>
                  <a:srgbClr val="373535"/>
                </a:solidFill>
                <a:latin typeface="Tempora Bg" panose="02000500020000020003" pitchFamily="50" charset="-52"/>
              </a:rPr>
              <a:t>, </a:t>
            </a:r>
            <a:r>
              <a:rPr lang="ru-RU" sz="2400" b="0" i="1" u="none" strike="noStrike" baseline="0" dirty="0" err="1">
                <a:solidFill>
                  <a:srgbClr val="373535"/>
                </a:solidFill>
                <a:latin typeface="Tempora Bg" panose="02000500020000020003" pitchFamily="50" charset="-52"/>
              </a:rPr>
              <a:t>щастливи</a:t>
            </a:r>
            <a:endParaRPr lang="ru-RU" sz="2400" b="0" i="0" u="none" strike="noStrike" baseline="0" dirty="0">
              <a:solidFill>
                <a:srgbClr val="373535"/>
              </a:solidFill>
              <a:latin typeface="Tempora Bg" panose="02000500020000020003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61850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ПОДГОТОВКА ЗА РЕЧЕВАТА ЗАДАЧА </a:t>
            </a:r>
            <a:r>
              <a:rPr lang="bg-BG" sz="2400" dirty="0">
                <a:solidFill>
                  <a:srgbClr val="FF0000"/>
                </a:solidFill>
              </a:rPr>
              <a:t>– </a:t>
            </a:r>
            <a:r>
              <a:rPr lang="ru-RU" sz="2400" dirty="0">
                <a:solidFill>
                  <a:srgbClr val="FF0000"/>
                </a:solidFill>
              </a:rPr>
              <a:t>С ОПОРНИ ВЪПРОСИ</a:t>
            </a:r>
            <a:br>
              <a:rPr lang="bg-BG" sz="2400" dirty="0">
                <a:solidFill>
                  <a:srgbClr val="FF0000"/>
                </a:solidFill>
              </a:rPr>
            </a:br>
            <a:endParaRPr lang="bg-BG" sz="2400" dirty="0">
              <a:solidFill>
                <a:srgbClr val="FF0000"/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111</a:t>
            </a:fld>
            <a:endParaRPr lang="bg-BG" noProof="0" dirty="0"/>
          </a:p>
        </p:txBody>
      </p:sp>
      <p:pic>
        <p:nvPicPr>
          <p:cNvPr id="5" name="Картина 4">
            <a:extLst>
              <a:ext uri="{FF2B5EF4-FFF2-40B4-BE49-F238E27FC236}">
                <a16:creationId xmlns:a16="http://schemas.microsoft.com/office/drawing/2014/main" id="{99241AF5-EEBC-4A62-E8E4-A5C13451A2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899" y="1355027"/>
            <a:ext cx="8848269" cy="524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3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FEAF9869-B28D-904C-48C0-3F5880612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FF0000"/>
                </a:solidFill>
              </a:rPr>
              <a:t>Насоки към учениците </a:t>
            </a:r>
            <a:r>
              <a:rPr lang="bg-BG" dirty="0">
                <a:solidFill>
                  <a:srgbClr val="0070C0"/>
                </a:solidFill>
              </a:rPr>
              <a:t>за изпълнение на речевата задача</a:t>
            </a:r>
            <a:endParaRPr lang="bg-BG" dirty="0"/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2B4AE027-A4B3-1DB7-EC70-1E4A79B3B8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sz="2400" dirty="0"/>
              <a:t>Да прочетат внимателно условието на задачата.</a:t>
            </a:r>
          </a:p>
          <a:p>
            <a:r>
              <a:rPr lang="bg-BG" sz="2400" dirty="0"/>
              <a:t>Да обърнат внимание на броя на изреченията, които могат да използват (3 – 7). </a:t>
            </a:r>
          </a:p>
          <a:p>
            <a:r>
              <a:rPr lang="bg-BG" sz="2400" dirty="0"/>
              <a:t>Ако има картинка, да я разгледат внимателно.</a:t>
            </a:r>
          </a:p>
          <a:p>
            <a:r>
              <a:rPr lang="bg-BG" sz="2400" dirty="0"/>
              <a:t>Да прочетат внимателно опорните думи и въпроси и да разберат каква е връзката им с картинката/картинките. </a:t>
            </a:r>
          </a:p>
          <a:p>
            <a:pPr marL="0" indent="0">
              <a:buNone/>
            </a:pPr>
            <a:endParaRPr lang="bg-BG" dirty="0"/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75A0ED40-2F5D-4418-926B-AF65FABE9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112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5736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9BFF0-754C-D390-8021-ACBE1F643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2EA3CA15-B5EA-A71C-E306-D34F3C2B8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FF0000"/>
                </a:solidFill>
              </a:rPr>
              <a:t>Насоки към учениците </a:t>
            </a:r>
            <a:r>
              <a:rPr lang="bg-BG" dirty="0">
                <a:solidFill>
                  <a:srgbClr val="0070C0"/>
                </a:solidFill>
              </a:rPr>
              <a:t>за изпълнение на речевата задача</a:t>
            </a:r>
            <a:endParaRPr lang="bg-BG" dirty="0"/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00744F6F-046F-D434-2306-1E6965B9D6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sz="2400" dirty="0"/>
              <a:t>Преди да започнат да пишат, да си представят случката, която ще разкажат.</a:t>
            </a:r>
          </a:p>
          <a:p>
            <a:r>
              <a:rPr lang="bg-BG" sz="2400" dirty="0"/>
              <a:t>Ако има серия картинки, да спазят последователността на събитията.</a:t>
            </a:r>
          </a:p>
          <a:p>
            <a:r>
              <a:rPr lang="bg-BG" sz="2400" dirty="0"/>
              <a:t>Да включат опорните думи в изреченията или да отговорят на опорните въпроси.</a:t>
            </a:r>
          </a:p>
          <a:p>
            <a:r>
              <a:rPr lang="bg-BG" sz="2400" dirty="0"/>
              <a:t>Да се стремят да използват различни думи, за да направят текста по-интересен.</a:t>
            </a:r>
          </a:p>
          <a:p>
            <a:r>
              <a:rPr lang="bg-BG" sz="2400" dirty="0"/>
              <a:t>Да използват подходящи прилагателни имена, за да опишат героите и събитията. </a:t>
            </a:r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AC628D05-EF7A-135F-0351-E46A422CF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113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5606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962660" y="1376680"/>
            <a:ext cx="6342707" cy="3529617"/>
          </a:xfrm>
        </p:spPr>
        <p:txBody>
          <a:bodyPr>
            <a:normAutofit/>
          </a:bodyPr>
          <a:lstStyle/>
          <a:p>
            <a:pPr lvl="0"/>
            <a:r>
              <a:rPr lang="ru-RU" sz="2400" b="1" dirty="0" err="1"/>
              <a:t>Максималният</a:t>
            </a:r>
            <a:r>
              <a:rPr lang="ru-RU" sz="2400" b="1" dirty="0"/>
              <a:t> </a:t>
            </a:r>
            <a:r>
              <a:rPr lang="ru-RU" sz="2400" b="1" dirty="0" err="1"/>
              <a:t>брой</a:t>
            </a:r>
            <a:r>
              <a:rPr lang="ru-RU" sz="2400" b="1" dirty="0"/>
              <a:t> точки </a:t>
            </a:r>
            <a:r>
              <a:rPr lang="ru-RU" sz="2400" dirty="0"/>
              <a:t>от </a:t>
            </a:r>
            <a:r>
              <a:rPr lang="ru-RU" sz="2400" dirty="0" err="1"/>
              <a:t>изпита</a:t>
            </a:r>
            <a:r>
              <a:rPr lang="ru-RU" sz="2400" dirty="0"/>
              <a:t> е </a:t>
            </a:r>
            <a:r>
              <a:rPr lang="ru-RU" sz="2400" b="1" dirty="0"/>
              <a:t>100 точки</a:t>
            </a:r>
            <a:r>
              <a:rPr lang="ru-RU" sz="2400" dirty="0"/>
              <a:t>.</a:t>
            </a:r>
          </a:p>
          <a:p>
            <a:pPr lvl="0"/>
            <a:r>
              <a:rPr lang="bg-BG" sz="2400" b="1" dirty="0"/>
              <a:t>Оценките</a:t>
            </a:r>
            <a:r>
              <a:rPr lang="bg-BG" sz="2400" dirty="0"/>
              <a:t> от националното външно оценяване в края на IV клас се изразяват в брой </a:t>
            </a:r>
            <a:r>
              <a:rPr lang="bg-BG" sz="2400" b="1" dirty="0"/>
              <a:t>точки </a:t>
            </a:r>
            <a:r>
              <a:rPr lang="bg-BG" sz="2400" dirty="0"/>
              <a:t>и </a:t>
            </a:r>
            <a:r>
              <a:rPr lang="bg-BG" sz="2400" b="1" dirty="0"/>
              <a:t>се приравняват към оценки по шестобалната система</a:t>
            </a:r>
            <a:r>
              <a:rPr lang="bg-BG" sz="2400" dirty="0"/>
              <a:t>, които се вписват в </a:t>
            </a:r>
            <a:r>
              <a:rPr lang="bg-BG" sz="2400" b="1" dirty="0"/>
              <a:t>удостоверението</a:t>
            </a:r>
            <a:r>
              <a:rPr lang="bg-BG" sz="2400" dirty="0"/>
              <a:t> за завършен начален етап на основно образование.</a:t>
            </a:r>
          </a:p>
          <a:p>
            <a:pPr marL="0" lvl="0" indent="0">
              <a:buNone/>
            </a:pPr>
            <a:endParaRPr lang="bg-BG" sz="2400" dirty="0"/>
          </a:p>
          <a:p>
            <a:pPr marL="0" indent="0">
              <a:buNone/>
            </a:pPr>
            <a:endParaRPr lang="bg-BG" sz="2400" dirty="0"/>
          </a:p>
          <a:p>
            <a:pPr marL="0" lvl="0" indent="0">
              <a:buNone/>
            </a:pPr>
            <a:endParaRPr lang="bg-BG" sz="2400" dirty="0"/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 anchor="ctr">
            <a:norm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ОЦЕНЯВАНЕ НА ТЕСТА ЗА НВО ПО БЕЛ</a:t>
            </a:r>
            <a:endParaRPr lang="bg-BG" sz="2400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6101" y="1376680"/>
            <a:ext cx="2981803" cy="4217875"/>
          </a:xfrm>
          <a:prstGeom prst="rect">
            <a:avLst/>
          </a:prstGeom>
        </p:spPr>
      </p:pic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114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12569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881380" y="2057400"/>
            <a:ext cx="2542540" cy="1096962"/>
          </a:xfrm>
        </p:spPr>
        <p:txBody>
          <a:bodyPr anchor="ctr">
            <a:normAutofit fontScale="90000"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Скала за </a:t>
            </a:r>
            <a:r>
              <a:rPr lang="ru-RU" sz="2400" dirty="0" err="1">
                <a:solidFill>
                  <a:srgbClr val="0070C0"/>
                </a:solidFill>
              </a:rPr>
              <a:t>приравняване</a:t>
            </a:r>
            <a:r>
              <a:rPr lang="ru-RU" sz="2400" dirty="0">
                <a:solidFill>
                  <a:srgbClr val="0070C0"/>
                </a:solidFill>
              </a:rPr>
              <a:t> на </a:t>
            </a:r>
            <a:r>
              <a:rPr lang="ru-RU" sz="2400" dirty="0" err="1">
                <a:solidFill>
                  <a:srgbClr val="0070C0"/>
                </a:solidFill>
              </a:rPr>
              <a:t>точките</a:t>
            </a:r>
            <a:r>
              <a:rPr lang="ru-RU" sz="2400" dirty="0">
                <a:solidFill>
                  <a:srgbClr val="0070C0"/>
                </a:solidFill>
              </a:rPr>
              <a:t> в оценки, </a:t>
            </a:r>
            <a:r>
              <a:rPr lang="ru-RU" sz="2400" dirty="0" err="1">
                <a:solidFill>
                  <a:srgbClr val="0070C0"/>
                </a:solidFill>
              </a:rPr>
              <a:t>получени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като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резултат</a:t>
            </a:r>
            <a:r>
              <a:rPr lang="ru-RU" sz="2400" dirty="0">
                <a:solidFill>
                  <a:srgbClr val="0070C0"/>
                </a:solidFill>
              </a:rPr>
              <a:t> от НВО в IV </a:t>
            </a:r>
            <a:r>
              <a:rPr lang="ru-RU" sz="2400" dirty="0" err="1">
                <a:solidFill>
                  <a:srgbClr val="0070C0"/>
                </a:solidFill>
              </a:rPr>
              <a:t>клас</a:t>
            </a:r>
            <a:r>
              <a:rPr lang="ru-RU" sz="2400" dirty="0">
                <a:solidFill>
                  <a:srgbClr val="0070C0"/>
                </a:solidFill>
              </a:rPr>
              <a:t> – качена на сайта на МОН</a:t>
            </a:r>
            <a:endParaRPr lang="bg-BG" sz="2400" dirty="0"/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115</a:t>
            </a:fld>
            <a:endParaRPr lang="bg-BG" noProof="0" dirty="0"/>
          </a:p>
        </p:txBody>
      </p:sp>
      <p:pic>
        <p:nvPicPr>
          <p:cNvPr id="4" name="Картина 3">
            <a:extLst>
              <a:ext uri="{FF2B5EF4-FFF2-40B4-BE49-F238E27FC236}">
                <a16:creationId xmlns:a16="http://schemas.microsoft.com/office/drawing/2014/main" id="{ABF52A03-5763-8636-453D-06D1B4611B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19"/>
          <a:stretch/>
        </p:blipFill>
        <p:spPr>
          <a:xfrm>
            <a:off x="3663194" y="0"/>
            <a:ext cx="57153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46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F78E883F-174F-4D95-B0DB-D38B28298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ДОМАШНА РАБОТА - ИНСТРУКЦИИ</a:t>
            </a:r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5D32F716-5C13-4386-BC58-7A42848C3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899" y="1600200"/>
            <a:ext cx="8855177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1. </a:t>
            </a:r>
            <a:r>
              <a:rPr lang="ru-RU" sz="2800" dirty="0" err="1"/>
              <a:t>Задачите</a:t>
            </a:r>
            <a:r>
              <a:rPr lang="ru-RU" sz="2800" dirty="0"/>
              <a:t> за </a:t>
            </a:r>
            <a:r>
              <a:rPr lang="ru-RU" sz="2800" dirty="0" err="1"/>
              <a:t>домашна</a:t>
            </a:r>
            <a:r>
              <a:rPr lang="ru-RU" sz="2800" dirty="0"/>
              <a:t> работа </a:t>
            </a:r>
            <a:r>
              <a:rPr lang="ru-RU" sz="2800" dirty="0" err="1"/>
              <a:t>ще</a:t>
            </a:r>
            <a:r>
              <a:rPr lang="ru-RU" sz="2800" dirty="0"/>
              <a:t> </a:t>
            </a:r>
            <a:r>
              <a:rPr lang="ru-RU" sz="2800" dirty="0" err="1"/>
              <a:t>бъдат</a:t>
            </a:r>
            <a:r>
              <a:rPr lang="ru-RU" sz="2800" dirty="0"/>
              <a:t> </a:t>
            </a:r>
            <a:r>
              <a:rPr lang="ru-RU" sz="2800" dirty="0" err="1"/>
              <a:t>качени</a:t>
            </a:r>
            <a:r>
              <a:rPr lang="ru-RU" sz="2800" dirty="0"/>
              <a:t> в сайта </a:t>
            </a:r>
            <a:r>
              <a:rPr lang="ru-RU" sz="2800" dirty="0">
                <a:solidFill>
                  <a:srgbClr val="4AA3DF"/>
                </a:solidFill>
              </a:rPr>
              <a:t>www.prosveti.se </a:t>
            </a:r>
            <a:r>
              <a:rPr lang="ru-RU" sz="2800" dirty="0" err="1"/>
              <a:t>към</a:t>
            </a:r>
            <a:r>
              <a:rPr lang="ru-RU" sz="2800" dirty="0"/>
              <a:t> </a:t>
            </a:r>
            <a:r>
              <a:rPr lang="ru-RU" sz="2800" dirty="0" err="1"/>
              <a:t>Програма</a:t>
            </a:r>
            <a:r>
              <a:rPr lang="ru-RU" sz="2800" dirty="0"/>
              <a:t> 61 </a:t>
            </a:r>
            <a:r>
              <a:rPr lang="ru-RU" sz="2800" dirty="0" err="1"/>
              <a:t>през</a:t>
            </a:r>
            <a:r>
              <a:rPr lang="ru-RU" sz="2800" dirty="0"/>
              <a:t> </a:t>
            </a:r>
            <a:r>
              <a:rPr lang="ru-RU" sz="2800" dirty="0" err="1"/>
              <a:t>първия</a:t>
            </a:r>
            <a:r>
              <a:rPr lang="ru-RU" sz="2800" dirty="0"/>
              <a:t> </a:t>
            </a:r>
            <a:r>
              <a:rPr lang="ru-RU" sz="2800" dirty="0" err="1"/>
              <a:t>работен</a:t>
            </a:r>
            <a:r>
              <a:rPr lang="ru-RU" sz="2800" dirty="0"/>
              <a:t> ден след </a:t>
            </a:r>
            <a:r>
              <a:rPr lang="ru-RU" sz="2800" dirty="0" err="1"/>
              <a:t>второто</a:t>
            </a:r>
            <a:r>
              <a:rPr lang="ru-RU" sz="2800" dirty="0"/>
              <a:t> обучение по </a:t>
            </a:r>
            <a:r>
              <a:rPr lang="ru-RU" sz="2800" dirty="0" err="1"/>
              <a:t>програмата</a:t>
            </a:r>
            <a:r>
              <a:rPr lang="ru-RU" sz="2800" dirty="0"/>
              <a:t>.</a:t>
            </a:r>
          </a:p>
          <a:p>
            <a:pPr marL="0" indent="0">
              <a:buNone/>
            </a:pPr>
            <a:r>
              <a:rPr lang="ru-RU" sz="2800" dirty="0"/>
              <a:t>2. </a:t>
            </a:r>
            <a:r>
              <a:rPr lang="ru-RU" sz="2800" dirty="0" err="1"/>
              <a:t>Всеки</a:t>
            </a:r>
            <a:r>
              <a:rPr lang="ru-RU" sz="2800" dirty="0"/>
              <a:t> участник </a:t>
            </a:r>
            <a:r>
              <a:rPr lang="ru-RU" sz="2800" dirty="0" err="1"/>
              <a:t>може</a:t>
            </a:r>
            <a:r>
              <a:rPr lang="ru-RU" sz="2800" dirty="0"/>
              <a:t> да </a:t>
            </a:r>
            <a:r>
              <a:rPr lang="ru-RU" sz="2800" dirty="0" err="1"/>
              <a:t>ги</a:t>
            </a:r>
            <a:r>
              <a:rPr lang="ru-RU" sz="2800" dirty="0"/>
              <a:t> </a:t>
            </a:r>
            <a:r>
              <a:rPr lang="ru-RU" sz="2800" dirty="0">
                <a:highlight>
                  <a:srgbClr val="FFFF00"/>
                </a:highlight>
              </a:rPr>
              <a:t>свали</a:t>
            </a:r>
            <a:r>
              <a:rPr lang="ru-RU" sz="2800" dirty="0"/>
              <a:t> и </a:t>
            </a:r>
            <a:r>
              <a:rPr lang="ru-RU" sz="2800" dirty="0" err="1"/>
              <a:t>през</a:t>
            </a:r>
            <a:r>
              <a:rPr lang="ru-RU" sz="2800" dirty="0"/>
              <a:t> </a:t>
            </a:r>
            <a:r>
              <a:rPr lang="ru-RU" sz="2800" dirty="0" err="1"/>
              <a:t>профила</a:t>
            </a:r>
            <a:r>
              <a:rPr lang="ru-RU" sz="2800" dirty="0"/>
              <a:t> си в </a:t>
            </a:r>
            <a:r>
              <a:rPr lang="ru-RU" sz="2800" dirty="0">
                <a:solidFill>
                  <a:srgbClr val="4AA3DF"/>
                </a:solidFill>
              </a:rPr>
              <a:t>www.e-prosveta.bg </a:t>
            </a:r>
            <a:r>
              <a:rPr lang="ru-RU" sz="2800" dirty="0"/>
              <a:t>, секция „</a:t>
            </a:r>
            <a:r>
              <a:rPr lang="ru-RU" sz="2800" dirty="0" err="1"/>
              <a:t>Моят</a:t>
            </a:r>
            <a:r>
              <a:rPr lang="ru-RU" sz="2800" dirty="0"/>
              <a:t> </a:t>
            </a:r>
            <a:r>
              <a:rPr lang="ru-RU" sz="2800" dirty="0" err="1"/>
              <a:t>профил</a:t>
            </a:r>
            <a:r>
              <a:rPr lang="ru-RU" sz="2800" dirty="0"/>
              <a:t>“, „За учителя“, „</a:t>
            </a:r>
            <a:r>
              <a:rPr lang="ru-RU" sz="2800" dirty="0" err="1"/>
              <a:t>Обучителни</a:t>
            </a:r>
            <a:r>
              <a:rPr lang="ru-RU" sz="2800" dirty="0"/>
              <a:t> </a:t>
            </a:r>
            <a:r>
              <a:rPr lang="ru-RU" sz="2800" dirty="0" err="1"/>
              <a:t>програми</a:t>
            </a:r>
            <a:r>
              <a:rPr lang="ru-RU" sz="2800" dirty="0"/>
              <a:t>“, бутон „Свали </a:t>
            </a:r>
            <a:r>
              <a:rPr lang="ru-RU" sz="2800" dirty="0" err="1"/>
              <a:t>задачата</a:t>
            </a:r>
            <a:r>
              <a:rPr lang="ru-RU" sz="2800" dirty="0"/>
              <a:t>“.</a:t>
            </a:r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8B291FFE-2E3D-402D-B80B-4358B89BE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116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7190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F78E883F-174F-4D95-B0DB-D38B28298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ДОМАШНА РАБОТА - ИНСТРУКЦИИ</a:t>
            </a:r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5D32F716-5C13-4386-BC58-7A42848C3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899" y="1600200"/>
            <a:ext cx="9980681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3. </a:t>
            </a:r>
            <a:r>
              <a:rPr lang="ru-RU" sz="2800" dirty="0" err="1"/>
              <a:t>Участниците</a:t>
            </a:r>
            <a:r>
              <a:rPr lang="ru-RU" sz="2800" dirty="0"/>
              <a:t> </a:t>
            </a:r>
            <a:r>
              <a:rPr lang="ru-RU" sz="2800" dirty="0" err="1"/>
              <a:t>трябва</a:t>
            </a:r>
            <a:r>
              <a:rPr lang="ru-RU" sz="2800" dirty="0"/>
              <a:t> да </a:t>
            </a:r>
            <a:r>
              <a:rPr lang="ru-RU" sz="2800" dirty="0" err="1">
                <a:highlight>
                  <a:srgbClr val="FFFF00"/>
                </a:highlight>
              </a:rPr>
              <a:t>качат</a:t>
            </a:r>
            <a:r>
              <a:rPr lang="ru-RU" sz="2800" dirty="0"/>
              <a:t> готовите задачи пак </a:t>
            </a:r>
            <a:r>
              <a:rPr lang="ru-RU" sz="2800" dirty="0" err="1"/>
              <a:t>през</a:t>
            </a:r>
            <a:r>
              <a:rPr lang="ru-RU" sz="2800" dirty="0"/>
              <a:t> </a:t>
            </a:r>
            <a:r>
              <a:rPr lang="ru-RU" sz="2800" dirty="0" err="1"/>
              <a:t>профила</a:t>
            </a:r>
            <a:r>
              <a:rPr lang="ru-RU" sz="2800" dirty="0"/>
              <a:t> си в </a:t>
            </a:r>
            <a:r>
              <a:rPr lang="ru-RU" sz="2800" dirty="0">
                <a:solidFill>
                  <a:srgbClr val="4AA3D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www.e-prosveta.bg</a:t>
            </a:r>
            <a:r>
              <a:rPr lang="ru-RU" sz="2800" dirty="0"/>
              <a:t>: Секция „За учителя“ – „</a:t>
            </a:r>
            <a:r>
              <a:rPr lang="ru-RU" sz="2800" dirty="0" err="1"/>
              <a:t>Обучителни</a:t>
            </a:r>
            <a:r>
              <a:rPr lang="ru-RU" sz="2800" dirty="0"/>
              <a:t> </a:t>
            </a:r>
            <a:r>
              <a:rPr lang="ru-RU" sz="2800" dirty="0" err="1"/>
              <a:t>програми</a:t>
            </a:r>
            <a:r>
              <a:rPr lang="ru-RU" sz="2800" dirty="0"/>
              <a:t>“ – „УДОСТОВЕРЕНИЯ“ – чрез бутон „Качи решение“.</a:t>
            </a:r>
          </a:p>
          <a:p>
            <a:pPr marL="0" indent="0">
              <a:buNone/>
            </a:pPr>
            <a:r>
              <a:rPr lang="ru-RU" sz="2800" dirty="0"/>
              <a:t>4. </a:t>
            </a:r>
            <a:r>
              <a:rPr lang="ru-RU" sz="2800" b="1" dirty="0" err="1"/>
              <a:t>Крайният</a:t>
            </a:r>
            <a:r>
              <a:rPr lang="ru-RU" sz="2800" b="1" dirty="0"/>
              <a:t> срок</a:t>
            </a:r>
            <a:r>
              <a:rPr lang="ru-RU" sz="2800" dirty="0"/>
              <a:t>, в </a:t>
            </a:r>
            <a:r>
              <a:rPr lang="ru-RU" sz="2800" dirty="0" err="1"/>
              <a:t>който</a:t>
            </a:r>
            <a:r>
              <a:rPr lang="ru-RU" sz="2800" dirty="0"/>
              <a:t> </a:t>
            </a:r>
            <a:r>
              <a:rPr lang="ru-RU" sz="2800" dirty="0" err="1"/>
              <a:t>участниците</a:t>
            </a:r>
            <a:r>
              <a:rPr lang="ru-RU" sz="2800" dirty="0"/>
              <a:t> </a:t>
            </a:r>
            <a:r>
              <a:rPr lang="ru-RU" sz="2800" dirty="0" err="1"/>
              <a:t>могат</a:t>
            </a:r>
            <a:r>
              <a:rPr lang="ru-RU" sz="2800" dirty="0"/>
              <a:t> да </a:t>
            </a:r>
            <a:r>
              <a:rPr lang="ru-RU" sz="2800" dirty="0" err="1"/>
              <a:t>качват</a:t>
            </a:r>
            <a:r>
              <a:rPr lang="ru-RU" sz="2800" dirty="0"/>
              <a:t> </a:t>
            </a:r>
            <a:r>
              <a:rPr lang="ru-RU" sz="2800" dirty="0" err="1"/>
              <a:t>поставените</a:t>
            </a:r>
            <a:r>
              <a:rPr lang="ru-RU" sz="2800" dirty="0"/>
              <a:t> по </a:t>
            </a:r>
            <a:r>
              <a:rPr lang="ru-RU" sz="2800" dirty="0" err="1"/>
              <a:t>време</a:t>
            </a:r>
            <a:r>
              <a:rPr lang="ru-RU" sz="2800" dirty="0"/>
              <a:t> на </a:t>
            </a:r>
            <a:r>
              <a:rPr lang="ru-RU" sz="2800" dirty="0" err="1"/>
              <a:t>обучението</a:t>
            </a:r>
            <a:r>
              <a:rPr lang="ru-RU" sz="2800" dirty="0"/>
              <a:t> задачи е </a:t>
            </a:r>
            <a:r>
              <a:rPr lang="ru-RU" sz="2800" b="1" dirty="0"/>
              <a:t>1 </a:t>
            </a:r>
            <a:r>
              <a:rPr lang="ru-RU" sz="2800" b="1" dirty="0" err="1"/>
              <a:t>месец</a:t>
            </a:r>
            <a:r>
              <a:rPr lang="ru-RU" sz="2800" dirty="0"/>
              <a:t> от </a:t>
            </a:r>
            <a:r>
              <a:rPr lang="ru-RU" sz="2800" dirty="0" err="1"/>
              <a:t>датата</a:t>
            </a:r>
            <a:r>
              <a:rPr lang="ru-RU" sz="2800" dirty="0"/>
              <a:t> на </a:t>
            </a:r>
            <a:r>
              <a:rPr lang="ru-RU" sz="2800" dirty="0" err="1"/>
              <a:t>провеждане</a:t>
            </a:r>
            <a:r>
              <a:rPr lang="ru-RU" sz="2800" dirty="0"/>
              <a:t> на </a:t>
            </a:r>
            <a:r>
              <a:rPr lang="ru-RU" sz="2800" dirty="0" err="1"/>
              <a:t>втората</a:t>
            </a:r>
            <a:r>
              <a:rPr lang="ru-RU" sz="2800" dirty="0"/>
              <a:t> част на </a:t>
            </a:r>
            <a:r>
              <a:rPr lang="ru-RU" sz="2800" dirty="0" err="1"/>
              <a:t>обучението</a:t>
            </a:r>
            <a:r>
              <a:rPr lang="ru-RU" sz="2800" dirty="0"/>
              <a:t> по </a:t>
            </a:r>
            <a:r>
              <a:rPr lang="ru-RU" sz="2800" dirty="0" err="1"/>
              <a:t>програмата</a:t>
            </a:r>
            <a:r>
              <a:rPr lang="ru-RU" sz="2800" dirty="0"/>
              <a:t>.</a:t>
            </a:r>
          </a:p>
          <a:p>
            <a:pPr marL="0" indent="0">
              <a:buNone/>
            </a:pPr>
            <a:r>
              <a:rPr lang="ru-RU" sz="2800" dirty="0"/>
              <a:t>След </a:t>
            </a:r>
            <a:r>
              <a:rPr lang="ru-RU" sz="2800" dirty="0" err="1"/>
              <a:t>този</a:t>
            </a:r>
            <a:r>
              <a:rPr lang="ru-RU" sz="2800" dirty="0"/>
              <a:t> срок не се </a:t>
            </a:r>
            <a:r>
              <a:rPr lang="ru-RU" sz="2800" dirty="0" err="1"/>
              <a:t>приемат</a:t>
            </a:r>
            <a:r>
              <a:rPr lang="ru-RU" sz="2800" dirty="0"/>
              <a:t> </a:t>
            </a:r>
            <a:r>
              <a:rPr lang="ru-RU" sz="2800" dirty="0" err="1"/>
              <a:t>домашни</a:t>
            </a:r>
            <a:r>
              <a:rPr lang="ru-RU" sz="2800" dirty="0"/>
              <a:t> </a:t>
            </a:r>
            <a:r>
              <a:rPr lang="ru-RU" sz="2800" dirty="0" err="1"/>
              <a:t>работи</a:t>
            </a:r>
            <a:r>
              <a:rPr lang="ru-RU" sz="2800" dirty="0"/>
              <a:t>. </a:t>
            </a:r>
            <a:endParaRPr lang="bg-BG" sz="3200" dirty="0"/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8B291FFE-2E3D-402D-B80B-4358B89BE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117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2650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F78E883F-174F-4D95-B0DB-D38B28298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ДОМАШНА РАБОТА ПО БЕЛ</a:t>
            </a:r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5D32F716-5C13-4386-BC58-7A42848C3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899" y="1600200"/>
            <a:ext cx="9268133" cy="4572000"/>
          </a:xfrm>
        </p:spPr>
        <p:txBody>
          <a:bodyPr>
            <a:normAutofit/>
          </a:bodyPr>
          <a:lstStyle/>
          <a:p>
            <a:r>
              <a:rPr lang="bg-BG" sz="2800" dirty="0"/>
              <a:t>Създайте езикова, литературна или речева </a:t>
            </a:r>
            <a:r>
              <a:rPr lang="bg-BG" sz="2800" b="1" dirty="0"/>
              <a:t>задача </a:t>
            </a:r>
            <a:r>
              <a:rPr lang="bg-BG" sz="2800" dirty="0"/>
              <a:t>(по Ваш избор), която да е съобразена</a:t>
            </a:r>
            <a:r>
              <a:rPr lang="bg-BG" sz="2800" b="1" dirty="0"/>
              <a:t> с</a:t>
            </a:r>
            <a:r>
              <a:rPr lang="bg-BG" sz="2800" dirty="0"/>
              <a:t> актуалния модел на НВО по БЕЛ в 4. клас и подпомага подготовката на четвъртокласниците за изпита. </a:t>
            </a:r>
          </a:p>
          <a:p>
            <a:r>
              <a:rPr lang="ru-RU" sz="2800" b="1" i="0" dirty="0" err="1">
                <a:solidFill>
                  <a:srgbClr val="222222"/>
                </a:solidFill>
                <a:effectLst/>
              </a:rPr>
              <a:t>Изискване</a:t>
            </a:r>
            <a:r>
              <a:rPr lang="ru-RU" sz="2800" b="1" i="0" dirty="0">
                <a:solidFill>
                  <a:srgbClr val="222222"/>
                </a:solidFill>
                <a:effectLst/>
              </a:rPr>
              <a:t>: </a:t>
            </a:r>
            <a:r>
              <a:rPr lang="ru-RU" sz="2800" i="0" dirty="0" err="1">
                <a:solidFill>
                  <a:srgbClr val="222222"/>
                </a:solidFill>
                <a:effectLst/>
              </a:rPr>
              <a:t>задачата</a:t>
            </a:r>
            <a:r>
              <a:rPr lang="ru-RU" sz="2800" b="1" i="0" dirty="0">
                <a:solidFill>
                  <a:srgbClr val="222222"/>
                </a:solidFill>
                <a:effectLst/>
              </a:rPr>
              <a:t> </a:t>
            </a:r>
            <a:r>
              <a:rPr lang="ru-RU" sz="2800" b="0" i="0" dirty="0">
                <a:solidFill>
                  <a:srgbClr val="222222"/>
                </a:solidFill>
                <a:effectLst/>
              </a:rPr>
              <a:t>да </a:t>
            </a:r>
            <a:r>
              <a:rPr lang="ru-RU" sz="2800" b="0" i="0" dirty="0" err="1">
                <a:solidFill>
                  <a:srgbClr val="222222"/>
                </a:solidFill>
                <a:effectLst/>
              </a:rPr>
              <a:t>съответства</a:t>
            </a:r>
            <a:r>
              <a:rPr lang="ru-RU" sz="2800" b="0" i="0" dirty="0">
                <a:solidFill>
                  <a:srgbClr val="222222"/>
                </a:solidFill>
                <a:effectLst/>
              </a:rPr>
              <a:t> на </a:t>
            </a:r>
            <a:r>
              <a:rPr lang="ru-RU" sz="2800" b="0" i="0" dirty="0" err="1">
                <a:solidFill>
                  <a:srgbClr val="222222"/>
                </a:solidFill>
                <a:effectLst/>
              </a:rPr>
              <a:t>предвиденото</a:t>
            </a:r>
            <a:r>
              <a:rPr lang="ru-RU" sz="2800" b="0" i="0" dirty="0">
                <a:solidFill>
                  <a:srgbClr val="222222"/>
                </a:solidFill>
                <a:effectLst/>
              </a:rPr>
              <a:t> за </a:t>
            </a:r>
            <a:r>
              <a:rPr lang="ru-RU" sz="2800" b="0" i="0" dirty="0" err="1">
                <a:solidFill>
                  <a:srgbClr val="222222"/>
                </a:solidFill>
                <a:effectLst/>
              </a:rPr>
              <a:t>изучаване</a:t>
            </a:r>
            <a:r>
              <a:rPr lang="ru-RU" sz="2800" b="0" i="0" dirty="0">
                <a:solidFill>
                  <a:srgbClr val="222222"/>
                </a:solidFill>
                <a:effectLst/>
              </a:rPr>
              <a:t> </a:t>
            </a:r>
            <a:r>
              <a:rPr lang="ru-RU" sz="2800" b="0" i="0" dirty="0" err="1">
                <a:solidFill>
                  <a:srgbClr val="222222"/>
                </a:solidFill>
                <a:effectLst/>
              </a:rPr>
              <a:t>учебно</a:t>
            </a:r>
            <a:r>
              <a:rPr lang="ru-RU" sz="2800" b="0" i="0" dirty="0">
                <a:solidFill>
                  <a:srgbClr val="222222"/>
                </a:solidFill>
                <a:effectLst/>
              </a:rPr>
              <a:t> </a:t>
            </a:r>
            <a:r>
              <a:rPr lang="ru-RU" sz="2800" b="0" i="0" dirty="0" err="1">
                <a:solidFill>
                  <a:srgbClr val="222222"/>
                </a:solidFill>
                <a:effectLst/>
              </a:rPr>
              <a:t>съдържание</a:t>
            </a:r>
            <a:r>
              <a:rPr lang="ru-RU" sz="2800" b="0" i="0" dirty="0">
                <a:solidFill>
                  <a:srgbClr val="222222"/>
                </a:solidFill>
                <a:effectLst/>
              </a:rPr>
              <a:t>.</a:t>
            </a:r>
            <a:endParaRPr lang="bg-BG" sz="2800" dirty="0"/>
          </a:p>
          <a:p>
            <a:r>
              <a:rPr lang="bg-BG" sz="2800" dirty="0"/>
              <a:t>Качете задачата през профила си в </a:t>
            </a:r>
            <a:r>
              <a:rPr lang="en-US" sz="2800" b="1" i="0" u="none" strike="noStrike" dirty="0">
                <a:solidFill>
                  <a:srgbClr val="4AA3DF"/>
                </a:solidFill>
                <a:effectLst/>
              </a:rPr>
              <a:t>e-prosveta.bg</a:t>
            </a:r>
            <a:endParaRPr lang="bg-BG" sz="2800" dirty="0"/>
          </a:p>
          <a:p>
            <a:endParaRPr lang="bg-BG" sz="2800" dirty="0"/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8B291FFE-2E3D-402D-B80B-4358B89BE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118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041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текст 3"/>
          <p:cNvSpPr>
            <a:spLocks noGrp="1"/>
          </p:cNvSpPr>
          <p:nvPr>
            <p:ph idx="1"/>
          </p:nvPr>
        </p:nvSpPr>
        <p:spPr/>
        <p:txBody>
          <a:bodyPr rtlCol="0" anchor="t">
            <a:normAutofit/>
          </a:bodyPr>
          <a:lstStyle/>
          <a:p>
            <a:pPr marL="0" indent="0" algn="ctr" rtl="0">
              <a:buNone/>
            </a:pPr>
            <a:r>
              <a:rPr lang="bg" sz="4800" dirty="0"/>
              <a:t>Благодаря за вниманието!</a:t>
            </a:r>
            <a:endParaRPr lang="en-US" sz="4800" dirty="0"/>
          </a:p>
        </p:txBody>
      </p:sp>
      <p:sp>
        <p:nvSpPr>
          <p:cNvPr id="3" name="Контейнер за номер на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119</a:t>
            </a:fld>
            <a:endParaRPr lang="bg-BG" dirty="0"/>
          </a:p>
        </p:txBody>
      </p:sp>
      <p:pic>
        <p:nvPicPr>
          <p:cNvPr id="9" name="Картина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012" y="2818130"/>
            <a:ext cx="3609975" cy="2876550"/>
          </a:xfrm>
          <a:prstGeom prst="rect">
            <a:avLst/>
          </a:prstGeom>
        </p:spPr>
      </p:pic>
      <p:sp>
        <p:nvSpPr>
          <p:cNvPr id="10" name="Дъга 9"/>
          <p:cNvSpPr/>
          <p:nvPr/>
        </p:nvSpPr>
        <p:spPr>
          <a:xfrm>
            <a:off x="4155438" y="2818130"/>
            <a:ext cx="3881121" cy="2618740"/>
          </a:xfrm>
          <a:prstGeom prst="blockArc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38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20"/>
                            </p:stCondLst>
                            <p:childTnLst>
                              <p:par>
                                <p:cTn id="10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40"/>
                            </p:stCondLst>
                            <p:childTnLst>
                              <p:par>
                                <p:cTn id="15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CFF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CFF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60"/>
                            </p:stCondLst>
                            <p:childTnLst>
                              <p:par>
                                <p:cTn id="20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  <p:bldP spid="4" grpId="2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лавие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НАРЕДБА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№ 11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СЕПТЕМВРИ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2016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г.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ЗА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ОЦЕНЯВАНЕ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 РЕЗУЛТАТИТЕ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ОБУЧЕНИЕТО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УЧЕНИЦИТЕ</a:t>
            </a:r>
            <a:endParaRPr lang="en-US" dirty="0"/>
          </a:p>
        </p:txBody>
      </p:sp>
      <p:sp>
        <p:nvSpPr>
          <p:cNvPr id="14" name="Контейнер на съдържание 13"/>
          <p:cNvSpPr>
            <a:spLocks noGrp="1"/>
          </p:cNvSpPr>
          <p:nvPr>
            <p:ph idx="1"/>
          </p:nvPr>
        </p:nvSpPr>
        <p:spPr>
          <a:xfrm>
            <a:off x="1229032" y="1337670"/>
            <a:ext cx="9556955" cy="5018680"/>
          </a:xfrm>
        </p:spPr>
        <p:txBody>
          <a:bodyPr rtlCol="0">
            <a:normAutofit lnSpcReduction="10000"/>
          </a:bodyPr>
          <a:lstStyle/>
          <a:p>
            <a:pPr marL="0" indent="0">
              <a:buNone/>
            </a:pPr>
            <a:r>
              <a:rPr lang="ru-RU" sz="2400" dirty="0"/>
              <a:t>Чл. 50. </a:t>
            </a:r>
          </a:p>
          <a:p>
            <a:r>
              <a:rPr lang="ru-RU" sz="2400" dirty="0"/>
              <a:t>(12) </a:t>
            </a:r>
            <a:r>
              <a:rPr lang="ru-RU" sz="2400" b="1" dirty="0" err="1"/>
              <a:t>Оценката</a:t>
            </a:r>
            <a:r>
              <a:rPr lang="ru-RU" sz="2400" dirty="0"/>
              <a:t> на ученика на </a:t>
            </a:r>
            <a:r>
              <a:rPr lang="ru-RU" sz="2400" dirty="0" err="1"/>
              <a:t>всеки</a:t>
            </a:r>
            <a:r>
              <a:rPr lang="ru-RU" sz="2400" dirty="0"/>
              <a:t> от </a:t>
            </a:r>
            <a:r>
              <a:rPr lang="ru-RU" sz="2400" dirty="0" err="1"/>
              <a:t>изпитите</a:t>
            </a:r>
            <a:r>
              <a:rPr lang="ru-RU" sz="2400" dirty="0"/>
              <a:t> по ал. 3 или </a:t>
            </a:r>
            <a:r>
              <a:rPr lang="ru-RU" sz="2400" dirty="0" err="1"/>
              <a:t>съответно</a:t>
            </a:r>
            <a:r>
              <a:rPr lang="ru-RU" sz="2400" dirty="0"/>
              <a:t> по ал. 7 се </a:t>
            </a:r>
            <a:r>
              <a:rPr lang="ru-RU" sz="2400" dirty="0" err="1"/>
              <a:t>записва</a:t>
            </a:r>
            <a:r>
              <a:rPr lang="ru-RU" sz="2400" dirty="0"/>
              <a:t> </a:t>
            </a:r>
            <a:r>
              <a:rPr lang="ru-RU" sz="2400" b="1" dirty="0"/>
              <a:t>в точки, с </a:t>
            </a:r>
            <a:r>
              <a:rPr lang="ru-RU" sz="2400" b="1" dirty="0" err="1"/>
              <a:t>точност</a:t>
            </a:r>
            <a:r>
              <a:rPr lang="ru-RU" sz="2400" b="1" dirty="0"/>
              <a:t> до 0,01</a:t>
            </a:r>
            <a:r>
              <a:rPr lang="ru-RU" sz="2400" dirty="0"/>
              <a:t>, </a:t>
            </a:r>
            <a:r>
              <a:rPr lang="ru-RU" sz="2400" dirty="0" err="1"/>
              <a:t>които</a:t>
            </a:r>
            <a:r>
              <a:rPr lang="ru-RU" sz="2400" dirty="0"/>
              <a:t> се </a:t>
            </a:r>
            <a:r>
              <a:rPr lang="ru-RU" sz="2400" b="1" dirty="0" err="1"/>
              <a:t>приравняват</a:t>
            </a:r>
            <a:r>
              <a:rPr lang="ru-RU" sz="2400" b="1" dirty="0"/>
              <a:t> </a:t>
            </a:r>
            <a:r>
              <a:rPr lang="ru-RU" sz="2400" b="1" dirty="0" err="1"/>
              <a:t>към</a:t>
            </a:r>
            <a:r>
              <a:rPr lang="ru-RU" sz="2400" b="1" dirty="0"/>
              <a:t> </a:t>
            </a:r>
            <a:r>
              <a:rPr lang="ru-RU" sz="2400" b="1" dirty="0" err="1"/>
              <a:t>оценките</a:t>
            </a:r>
            <a:r>
              <a:rPr lang="ru-RU" sz="2400" dirty="0"/>
              <a:t> по чл. 9, ал. 1, </a:t>
            </a:r>
            <a:r>
              <a:rPr lang="ru-RU" sz="2400" dirty="0" err="1"/>
              <a:t>като</a:t>
            </a:r>
            <a:r>
              <a:rPr lang="ru-RU" sz="2400" dirty="0"/>
              <a:t> </a:t>
            </a:r>
            <a:r>
              <a:rPr lang="ru-RU" sz="2400" b="1" dirty="0" err="1"/>
              <a:t>максималният</a:t>
            </a:r>
            <a:r>
              <a:rPr lang="ru-RU" sz="2400" b="1" dirty="0"/>
              <a:t> </a:t>
            </a:r>
            <a:r>
              <a:rPr lang="ru-RU" sz="2400" b="1" dirty="0" err="1"/>
              <a:t>брой</a:t>
            </a:r>
            <a:r>
              <a:rPr lang="ru-RU" sz="2400" b="1" dirty="0"/>
              <a:t> точки </a:t>
            </a:r>
            <a:r>
              <a:rPr lang="ru-RU" sz="2400" dirty="0"/>
              <a:t>на </a:t>
            </a:r>
            <a:r>
              <a:rPr lang="ru-RU" sz="2400" dirty="0" err="1"/>
              <a:t>всеки</a:t>
            </a:r>
            <a:r>
              <a:rPr lang="ru-RU" sz="2400" dirty="0"/>
              <a:t> от </a:t>
            </a:r>
            <a:r>
              <a:rPr lang="ru-RU" sz="2400" dirty="0" err="1"/>
              <a:t>изпитите</a:t>
            </a:r>
            <a:r>
              <a:rPr lang="ru-RU" sz="2400" dirty="0"/>
              <a:t> е 100.</a:t>
            </a:r>
          </a:p>
          <a:p>
            <a:pPr marL="0" indent="0">
              <a:buNone/>
            </a:pPr>
            <a:r>
              <a:rPr lang="ru-RU" sz="2400" dirty="0"/>
              <a:t>Чл. 9. </a:t>
            </a:r>
          </a:p>
          <a:p>
            <a:r>
              <a:rPr lang="ru-RU" sz="2400" dirty="0"/>
              <a:t>(1) </a:t>
            </a:r>
            <a:r>
              <a:rPr lang="ru-RU" sz="2400" b="1" dirty="0" err="1"/>
              <a:t>Оценката</a:t>
            </a:r>
            <a:r>
              <a:rPr lang="ru-RU" sz="2400" dirty="0"/>
              <a:t> </a:t>
            </a:r>
            <a:r>
              <a:rPr lang="ru-RU" sz="2400" dirty="0" err="1"/>
              <a:t>съдържа</a:t>
            </a:r>
            <a:r>
              <a:rPr lang="ru-RU" sz="2400" dirty="0"/>
              <a:t> </a:t>
            </a:r>
            <a:r>
              <a:rPr lang="ru-RU" sz="2400" b="1" dirty="0"/>
              <a:t>качествен и количествен </a:t>
            </a:r>
            <a:r>
              <a:rPr lang="ru-RU" sz="2400" b="1" dirty="0" err="1"/>
              <a:t>показател</a:t>
            </a:r>
            <a:r>
              <a:rPr lang="ru-RU" sz="2400" dirty="0"/>
              <a:t>. </a:t>
            </a:r>
            <a:r>
              <a:rPr lang="ru-RU" sz="2400" dirty="0" err="1"/>
              <a:t>Оценките</a:t>
            </a:r>
            <a:r>
              <a:rPr lang="ru-RU" sz="2400" dirty="0"/>
              <a:t>, </a:t>
            </a:r>
            <a:r>
              <a:rPr lang="ru-RU" sz="2400" dirty="0" err="1"/>
              <a:t>които</a:t>
            </a:r>
            <a:r>
              <a:rPr lang="ru-RU" sz="2400" dirty="0"/>
              <a:t> </a:t>
            </a:r>
            <a:r>
              <a:rPr lang="ru-RU" sz="2400" dirty="0" err="1"/>
              <a:t>може</a:t>
            </a:r>
            <a:r>
              <a:rPr lang="ru-RU" sz="2400" dirty="0"/>
              <a:t> да се поставят, </a:t>
            </a:r>
            <a:r>
              <a:rPr lang="ru-RU" sz="2400" dirty="0" err="1"/>
              <a:t>са</a:t>
            </a:r>
            <a:r>
              <a:rPr lang="ru-RU" sz="2400" dirty="0"/>
              <a:t>: отличен (6), много </a:t>
            </a:r>
            <a:r>
              <a:rPr lang="ru-RU" sz="2400" dirty="0" err="1"/>
              <a:t>добър</a:t>
            </a:r>
            <a:r>
              <a:rPr lang="ru-RU" sz="2400" dirty="0"/>
              <a:t> (5), </a:t>
            </a:r>
            <a:r>
              <a:rPr lang="ru-RU" sz="2400" dirty="0" err="1"/>
              <a:t>добър</a:t>
            </a:r>
            <a:r>
              <a:rPr lang="ru-RU" sz="2400" dirty="0"/>
              <a:t> (4), </a:t>
            </a:r>
            <a:r>
              <a:rPr lang="ru-RU" sz="2400" dirty="0" err="1"/>
              <a:t>среден</a:t>
            </a:r>
            <a:r>
              <a:rPr lang="ru-RU" sz="2400" dirty="0"/>
              <a:t> (3), слаб (2).</a:t>
            </a:r>
          </a:p>
          <a:p>
            <a:pPr marL="0" indent="0">
              <a:buNone/>
            </a:pPr>
            <a:r>
              <a:rPr lang="ru-RU" sz="2400" dirty="0"/>
              <a:t>Чл. 53. </a:t>
            </a:r>
          </a:p>
          <a:p>
            <a:r>
              <a:rPr lang="ru-RU" sz="2400" dirty="0"/>
              <a:t>(1) </a:t>
            </a:r>
            <a:r>
              <a:rPr lang="ru-RU" sz="2400" b="1" dirty="0" err="1"/>
              <a:t>Оценките</a:t>
            </a:r>
            <a:r>
              <a:rPr lang="ru-RU" sz="2400" dirty="0"/>
              <a:t> по чл. 50 ал. 12 (за НВО) </a:t>
            </a:r>
            <a:r>
              <a:rPr lang="ru-RU" sz="2400" b="1" dirty="0"/>
              <a:t>се </a:t>
            </a:r>
            <a:r>
              <a:rPr lang="ru-RU" sz="2400" b="1" dirty="0" err="1"/>
              <a:t>записват</a:t>
            </a:r>
            <a:r>
              <a:rPr lang="ru-RU" sz="2400" b="1" dirty="0"/>
              <a:t> в </a:t>
            </a:r>
            <a:r>
              <a:rPr lang="ru-RU" sz="2400" b="1" dirty="0" err="1"/>
              <a:t>удостоверението</a:t>
            </a:r>
            <a:r>
              <a:rPr lang="ru-RU" sz="2400" b="1" dirty="0"/>
              <a:t> за </a:t>
            </a:r>
            <a:r>
              <a:rPr lang="ru-RU" sz="2400" b="1" dirty="0" err="1"/>
              <a:t>начален</a:t>
            </a:r>
            <a:r>
              <a:rPr lang="ru-RU" sz="2400" b="1" dirty="0"/>
              <a:t> </a:t>
            </a:r>
            <a:r>
              <a:rPr lang="ru-RU" sz="2400" b="1" dirty="0" err="1"/>
              <a:t>етап</a:t>
            </a:r>
            <a:r>
              <a:rPr lang="ru-RU" sz="2400" b="1" dirty="0"/>
              <a:t> на </a:t>
            </a:r>
            <a:r>
              <a:rPr lang="ru-RU" sz="2400" b="1" dirty="0" err="1"/>
              <a:t>основно</a:t>
            </a:r>
            <a:r>
              <a:rPr lang="ru-RU" sz="2400" b="1" dirty="0"/>
              <a:t> образование</a:t>
            </a:r>
            <a:r>
              <a:rPr lang="ru-RU" sz="2400" dirty="0"/>
              <a:t>.</a:t>
            </a:r>
            <a:endParaRPr lang="en-US" sz="2400" dirty="0"/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12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48007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лавие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НАРЕДБА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№ 11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СЕПТЕМВРИ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2016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г.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ЗА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ОЦЕНЯВАНЕ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 РЕЗУЛТАТИТЕ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ОБУЧЕНИЕТО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УЧЕНИЦИТЕ</a:t>
            </a:r>
            <a:endParaRPr lang="en-US" dirty="0"/>
          </a:p>
        </p:txBody>
      </p:sp>
      <p:sp>
        <p:nvSpPr>
          <p:cNvPr id="14" name="Контейнер на съдържание 13"/>
          <p:cNvSpPr>
            <a:spLocks noGrp="1"/>
          </p:cNvSpPr>
          <p:nvPr>
            <p:ph idx="1"/>
          </p:nvPr>
        </p:nvSpPr>
        <p:spPr>
          <a:xfrm>
            <a:off x="1103382" y="1398070"/>
            <a:ext cx="9982200" cy="4572000"/>
          </a:xfrm>
        </p:spPr>
        <p:txBody>
          <a:bodyPr rtlCol="0">
            <a:noAutofit/>
          </a:bodyPr>
          <a:lstStyle/>
          <a:p>
            <a:pPr marL="0" indent="0">
              <a:buNone/>
            </a:pPr>
            <a:r>
              <a:rPr lang="ru-RU" sz="2400" dirty="0"/>
              <a:t>Чл. 57 </a:t>
            </a:r>
          </a:p>
          <a:p>
            <a:pPr marL="0" indent="0">
              <a:buNone/>
            </a:pPr>
            <a:r>
              <a:rPr lang="ru-RU" sz="2400" dirty="0"/>
              <a:t>3. </a:t>
            </a:r>
            <a:r>
              <a:rPr lang="ru-RU" sz="2400" b="1" dirty="0" err="1"/>
              <a:t>Със</a:t>
            </a:r>
            <a:r>
              <a:rPr lang="ru-RU" sz="2400" b="1" dirty="0"/>
              <a:t> </a:t>
            </a:r>
            <a:r>
              <a:rPr lang="ru-RU" sz="2400" b="1" dirty="0" err="1"/>
              <a:t>заповед</a:t>
            </a:r>
            <a:r>
              <a:rPr lang="ru-RU" sz="2400" b="1" dirty="0"/>
              <a:t> на </a:t>
            </a:r>
            <a:r>
              <a:rPr lang="ru-RU" sz="2400" b="1" dirty="0" err="1"/>
              <a:t>министъра</a:t>
            </a:r>
            <a:r>
              <a:rPr lang="ru-RU" sz="2400" b="1" dirty="0"/>
              <a:t> се </a:t>
            </a:r>
            <a:r>
              <a:rPr lang="ru-RU" sz="2400" b="1" dirty="0" err="1"/>
              <a:t>утвърждават</a:t>
            </a:r>
            <a:r>
              <a:rPr lang="ru-RU" sz="2400" b="1" dirty="0"/>
              <a:t> </a:t>
            </a:r>
            <a:r>
              <a:rPr lang="ru-RU" sz="2400" dirty="0"/>
              <a:t>и </a:t>
            </a:r>
            <a:r>
              <a:rPr lang="ru-RU" sz="2400" dirty="0" err="1"/>
              <a:t>следните</a:t>
            </a:r>
            <a:r>
              <a:rPr lang="ru-RU" sz="2400" dirty="0"/>
              <a:t> </a:t>
            </a:r>
            <a:r>
              <a:rPr lang="ru-RU" sz="2400" b="1" dirty="0" err="1"/>
              <a:t>образци</a:t>
            </a:r>
            <a:r>
              <a:rPr lang="ru-RU" sz="2400" b="1" dirty="0"/>
              <a:t> на </a:t>
            </a:r>
            <a:r>
              <a:rPr lang="ru-RU" sz="2400" b="1" dirty="0" err="1"/>
              <a:t>документи</a:t>
            </a:r>
            <a:r>
              <a:rPr lang="ru-RU" sz="2400" dirty="0"/>
              <a:t>: </a:t>
            </a:r>
          </a:p>
          <a:p>
            <a:pPr marL="0" indent="0">
              <a:buNone/>
            </a:pPr>
            <a:r>
              <a:rPr lang="ru-RU" sz="2400" dirty="0"/>
              <a:t>а) </a:t>
            </a:r>
            <a:r>
              <a:rPr lang="ru-RU" sz="2400" dirty="0" err="1"/>
              <a:t>декларацията</a:t>
            </a:r>
            <a:r>
              <a:rPr lang="ru-RU" sz="2400" dirty="0"/>
              <a:t> по чл. 56, ал. 9 (за конфликт на </a:t>
            </a:r>
            <a:r>
              <a:rPr lang="ru-RU" sz="2400" dirty="0" err="1"/>
              <a:t>интереси</a:t>
            </a:r>
            <a:r>
              <a:rPr lang="ru-RU" sz="2400" dirty="0"/>
              <a:t>);</a:t>
            </a:r>
          </a:p>
          <a:p>
            <a:pPr marL="0" indent="0">
              <a:buNone/>
            </a:pPr>
            <a:r>
              <a:rPr lang="ru-RU" sz="2400" dirty="0"/>
              <a:t>б) инструктаж за ученика; </a:t>
            </a:r>
          </a:p>
          <a:p>
            <a:pPr marL="0" indent="0">
              <a:buNone/>
            </a:pPr>
            <a:r>
              <a:rPr lang="ru-RU" sz="2400" dirty="0"/>
              <a:t>в) инструктаж за квестора; </a:t>
            </a:r>
          </a:p>
          <a:p>
            <a:pPr marL="0" indent="0">
              <a:buNone/>
            </a:pPr>
            <a:r>
              <a:rPr lang="ru-RU" sz="2400" dirty="0"/>
              <a:t>г) инструктаж за учителя-</a:t>
            </a:r>
            <a:r>
              <a:rPr lang="ru-RU" sz="2400" dirty="0" err="1"/>
              <a:t>консултант</a:t>
            </a:r>
            <a:r>
              <a:rPr lang="ru-RU" sz="2400" dirty="0"/>
              <a:t>; 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13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77795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НАРЕДБА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№ 11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СЕПТЕМВРИ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2016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г.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ЗА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ОЦЕНЯВАНЕ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 РЕЗУЛТАТИТЕ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ОБУЧЕНИЕТО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УЧЕНИЦИТЕ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019839" y="1389275"/>
            <a:ext cx="9982200" cy="2606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Чл. 76. </a:t>
            </a:r>
          </a:p>
          <a:p>
            <a:pPr marL="0" indent="0">
              <a:buNone/>
            </a:pPr>
            <a:r>
              <a:rPr lang="ru-RU" sz="2400" dirty="0"/>
              <a:t>(4) </a:t>
            </a:r>
            <a:r>
              <a:rPr lang="ru-RU" sz="2400" b="1" dirty="0" err="1"/>
              <a:t>Проверката</a:t>
            </a:r>
            <a:r>
              <a:rPr lang="ru-RU" sz="2400" b="1" dirty="0"/>
              <a:t> и </a:t>
            </a:r>
            <a:r>
              <a:rPr lang="ru-RU" sz="2400" b="1" dirty="0" err="1"/>
              <a:t>оценяването</a:t>
            </a:r>
            <a:r>
              <a:rPr lang="ru-RU" sz="2400" b="1" dirty="0"/>
              <a:t> </a:t>
            </a:r>
            <a:r>
              <a:rPr lang="ru-RU" sz="2400" dirty="0"/>
              <a:t>на </a:t>
            </a:r>
            <a:r>
              <a:rPr lang="ru-RU" sz="2400" dirty="0" err="1"/>
              <a:t>изпитните</a:t>
            </a:r>
            <a:r>
              <a:rPr lang="ru-RU" sz="2400" dirty="0"/>
              <a:t> </a:t>
            </a:r>
            <a:r>
              <a:rPr lang="ru-RU" sz="2400" dirty="0" err="1"/>
              <a:t>работи</a:t>
            </a:r>
            <a:r>
              <a:rPr lang="ru-RU" sz="2400" dirty="0"/>
              <a:t> от </a:t>
            </a:r>
            <a:r>
              <a:rPr lang="ru-RU" sz="2400" dirty="0" err="1"/>
              <a:t>националното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r>
              <a:rPr lang="ru-RU" sz="2400" dirty="0"/>
              <a:t> </a:t>
            </a:r>
            <a:r>
              <a:rPr lang="ru-RU" sz="2400" b="1" dirty="0" err="1"/>
              <a:t>може</a:t>
            </a:r>
            <a:r>
              <a:rPr lang="ru-RU" sz="2400" b="1" dirty="0"/>
              <a:t> да се </a:t>
            </a:r>
            <a:r>
              <a:rPr lang="ru-RU" sz="2400" b="1" dirty="0" err="1"/>
              <a:t>осъществяват</a:t>
            </a:r>
            <a:r>
              <a:rPr lang="ru-RU" sz="2400" b="1" dirty="0"/>
              <a:t> в </a:t>
            </a:r>
            <a:r>
              <a:rPr lang="ru-RU" sz="2400" b="1" dirty="0" err="1"/>
              <a:t>електронна</a:t>
            </a:r>
            <a:r>
              <a:rPr lang="ru-RU" sz="2400" b="1" dirty="0"/>
              <a:t> среда и/или на хартия </a:t>
            </a:r>
            <a:r>
              <a:rPr lang="ru-RU" sz="2400" dirty="0"/>
              <a:t>в </a:t>
            </a:r>
            <a:r>
              <a:rPr lang="ru-RU" sz="2400" dirty="0" err="1"/>
              <a:t>зависимост</a:t>
            </a:r>
            <a:r>
              <a:rPr lang="ru-RU" sz="2400" dirty="0"/>
              <a:t> от вида на </a:t>
            </a:r>
            <a:r>
              <a:rPr lang="ru-RU" sz="2400" dirty="0" err="1"/>
              <a:t>задачите</a:t>
            </a:r>
            <a:r>
              <a:rPr lang="ru-RU" sz="2400" dirty="0"/>
              <a:t>. </a:t>
            </a:r>
          </a:p>
        </p:txBody>
      </p:sp>
      <p:sp>
        <p:nvSpPr>
          <p:cNvPr id="4" name="Контейнер за съдържание 2"/>
          <p:cNvSpPr txBox="1">
            <a:spLocks/>
          </p:cNvSpPr>
          <p:nvPr/>
        </p:nvSpPr>
        <p:spPr>
          <a:xfrm>
            <a:off x="1019839" y="3783333"/>
            <a:ext cx="10152322" cy="1240947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 err="1"/>
              <a:t>Задачите</a:t>
            </a:r>
            <a:r>
              <a:rPr lang="ru-RU" sz="2400" b="1" dirty="0"/>
              <a:t> с отворен отговор се </a:t>
            </a:r>
            <a:r>
              <a:rPr lang="ru-RU" sz="2400" b="1" dirty="0" err="1"/>
              <a:t>оценяват</a:t>
            </a:r>
            <a:r>
              <a:rPr lang="ru-RU" sz="2400" b="1" dirty="0"/>
              <a:t> </a:t>
            </a:r>
            <a:r>
              <a:rPr lang="ru-RU" sz="2400" b="1" dirty="0" err="1"/>
              <a:t>електронно</a:t>
            </a:r>
            <a:r>
              <a:rPr lang="ru-RU" sz="2400" b="1" dirty="0"/>
              <a:t> и дистанционно </a:t>
            </a:r>
            <a:r>
              <a:rPr lang="ru-RU" sz="2400" dirty="0"/>
              <a:t>от учители от </a:t>
            </a:r>
            <a:r>
              <a:rPr lang="ru-RU" sz="2400" dirty="0" err="1"/>
              <a:t>цялата</a:t>
            </a:r>
            <a:r>
              <a:rPr lang="ru-RU" sz="2400" dirty="0"/>
              <a:t> страна. </a:t>
            </a:r>
            <a:r>
              <a:rPr lang="ru-RU" sz="2400" dirty="0" err="1"/>
              <a:t>Задачите</a:t>
            </a:r>
            <a:r>
              <a:rPr lang="ru-RU" sz="2400" dirty="0"/>
              <a:t> </a:t>
            </a:r>
            <a:r>
              <a:rPr lang="ru-RU" sz="2400" b="1" dirty="0"/>
              <a:t>с избираем отговор </a:t>
            </a:r>
            <a:r>
              <a:rPr lang="ru-RU" sz="2400" dirty="0"/>
              <a:t>се </a:t>
            </a:r>
            <a:r>
              <a:rPr lang="ru-RU" sz="2400" dirty="0" err="1"/>
              <a:t>оценяват</a:t>
            </a:r>
            <a:r>
              <a:rPr lang="ru-RU" sz="2400" dirty="0"/>
              <a:t> </a:t>
            </a:r>
            <a:r>
              <a:rPr lang="ru-RU" sz="2400" b="1" dirty="0"/>
              <a:t>на хартия</a:t>
            </a:r>
            <a:r>
              <a:rPr lang="ru-RU" sz="2400" dirty="0"/>
              <a:t>. </a:t>
            </a:r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14</a:t>
            </a:fld>
            <a:endParaRPr lang="bg-BG" noProof="0" dirty="0"/>
          </a:p>
        </p:txBody>
      </p:sp>
      <p:cxnSp>
        <p:nvCxnSpPr>
          <p:cNvPr id="8" name="Право съединение 7">
            <a:extLst>
              <a:ext uri="{FF2B5EF4-FFF2-40B4-BE49-F238E27FC236}">
                <a16:creationId xmlns:a16="http://schemas.microsoft.com/office/drawing/2014/main" id="{9E595824-D9CC-4C1A-BD39-5DDF6A6F11C9}"/>
              </a:ext>
            </a:extLst>
          </p:cNvPr>
          <p:cNvCxnSpPr>
            <a:cxnSpLocks/>
          </p:cNvCxnSpPr>
          <p:nvPr/>
        </p:nvCxnSpPr>
        <p:spPr>
          <a:xfrm>
            <a:off x="892019" y="3429000"/>
            <a:ext cx="998220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765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НАРЕДБА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№ 11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СЕПТЕМВРИ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2016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г.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ЗА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ОЦЕНЯВАНЕ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 РЕЗУЛТАТИТЕ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ОБУЧЕНИЕТО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УЧЕНИЦИТЕ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3381" y="1305560"/>
            <a:ext cx="99822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Чл. 62. </a:t>
            </a:r>
          </a:p>
          <a:p>
            <a:r>
              <a:rPr lang="ru-RU" sz="2400" dirty="0"/>
              <a:t>(8) </a:t>
            </a:r>
            <a:r>
              <a:rPr lang="ru-RU" sz="2400" b="1" dirty="0"/>
              <a:t>Всяка </a:t>
            </a:r>
            <a:r>
              <a:rPr lang="ru-RU" sz="2400" b="1" dirty="0" err="1"/>
              <a:t>изпитна</a:t>
            </a:r>
            <a:r>
              <a:rPr lang="ru-RU" sz="2400" b="1" dirty="0"/>
              <a:t> работа </a:t>
            </a:r>
            <a:r>
              <a:rPr lang="ru-RU" sz="2400" dirty="0"/>
              <a:t>се </a:t>
            </a:r>
            <a:r>
              <a:rPr lang="ru-RU" sz="2400" dirty="0" err="1"/>
              <a:t>проверява</a:t>
            </a:r>
            <a:r>
              <a:rPr lang="ru-RU" sz="2400" dirty="0"/>
              <a:t> и </a:t>
            </a:r>
            <a:r>
              <a:rPr lang="ru-RU" sz="2400" dirty="0" err="1"/>
              <a:t>оценява</a:t>
            </a:r>
            <a:r>
              <a:rPr lang="ru-RU" sz="2400" dirty="0"/>
              <a:t> </a:t>
            </a:r>
            <a:r>
              <a:rPr lang="ru-RU" sz="2400" dirty="0" err="1"/>
              <a:t>индивидуално</a:t>
            </a:r>
            <a:r>
              <a:rPr lang="ru-RU" sz="2400" dirty="0"/>
              <a:t> от </a:t>
            </a:r>
            <a:r>
              <a:rPr lang="ru-RU" sz="2400" b="1" dirty="0" err="1"/>
              <a:t>двама</a:t>
            </a:r>
            <a:r>
              <a:rPr lang="ru-RU" sz="2400" b="1" dirty="0"/>
              <a:t> </a:t>
            </a:r>
            <a:r>
              <a:rPr lang="ru-RU" sz="2400" b="1" dirty="0" err="1"/>
              <a:t>оценители</a:t>
            </a:r>
            <a:r>
              <a:rPr lang="ru-RU" sz="2400" b="1" dirty="0"/>
              <a:t> </a:t>
            </a:r>
            <a:r>
              <a:rPr lang="ru-RU" sz="2400" dirty="0" err="1"/>
              <a:t>като</a:t>
            </a:r>
            <a:r>
              <a:rPr lang="ru-RU" sz="2400" dirty="0"/>
              <a:t> </a:t>
            </a:r>
            <a:r>
              <a:rPr lang="ru-RU" sz="2400" dirty="0" err="1"/>
              <a:t>оценителите</a:t>
            </a:r>
            <a:r>
              <a:rPr lang="ru-RU" sz="2400" dirty="0"/>
              <a:t> на </a:t>
            </a:r>
            <a:r>
              <a:rPr lang="ru-RU" sz="2400" dirty="0" err="1"/>
              <a:t>една</a:t>
            </a:r>
            <a:r>
              <a:rPr lang="ru-RU" sz="2400" dirty="0"/>
              <a:t> и </a:t>
            </a:r>
            <a:r>
              <a:rPr lang="ru-RU" sz="2400" dirty="0" err="1"/>
              <a:t>съща</a:t>
            </a:r>
            <a:r>
              <a:rPr lang="ru-RU" sz="2400" dirty="0"/>
              <a:t> </a:t>
            </a:r>
            <a:r>
              <a:rPr lang="ru-RU" sz="2400" dirty="0" err="1"/>
              <a:t>изпитна</a:t>
            </a:r>
            <a:r>
              <a:rPr lang="ru-RU" sz="2400" dirty="0"/>
              <a:t> работа </a:t>
            </a:r>
            <a:r>
              <a:rPr lang="ru-RU" sz="2400" dirty="0" err="1"/>
              <a:t>може</a:t>
            </a:r>
            <a:r>
              <a:rPr lang="ru-RU" sz="2400" dirty="0"/>
              <a:t> да </a:t>
            </a:r>
            <a:r>
              <a:rPr lang="ru-RU" sz="2400" dirty="0" err="1"/>
              <a:t>са</a:t>
            </a:r>
            <a:r>
              <a:rPr lang="ru-RU" sz="2400" dirty="0"/>
              <a:t> </a:t>
            </a:r>
            <a:r>
              <a:rPr lang="ru-RU" sz="2400" dirty="0" err="1"/>
              <a:t>членове</a:t>
            </a:r>
            <a:r>
              <a:rPr lang="ru-RU" sz="2400" dirty="0"/>
              <a:t> на </a:t>
            </a:r>
            <a:r>
              <a:rPr lang="ru-RU" sz="2400" dirty="0" err="1"/>
              <a:t>различни</a:t>
            </a:r>
            <a:r>
              <a:rPr lang="ru-RU" sz="2400" dirty="0"/>
              <a:t> </a:t>
            </a:r>
            <a:r>
              <a:rPr lang="ru-RU" sz="2400" dirty="0" err="1"/>
              <a:t>регионални</a:t>
            </a:r>
            <a:r>
              <a:rPr lang="ru-RU" sz="2400" dirty="0"/>
              <a:t> </a:t>
            </a:r>
            <a:r>
              <a:rPr lang="ru-RU" sz="2400" dirty="0" err="1"/>
              <a:t>комисии</a:t>
            </a:r>
            <a:r>
              <a:rPr lang="ru-RU" sz="2400" dirty="0"/>
              <a:t>. </a:t>
            </a:r>
          </a:p>
          <a:p>
            <a:r>
              <a:rPr lang="ru-RU" sz="2400" dirty="0"/>
              <a:t>(9) </a:t>
            </a:r>
            <a:r>
              <a:rPr lang="ru-RU" sz="2400" b="1" dirty="0" err="1"/>
              <a:t>Оценката</a:t>
            </a:r>
            <a:r>
              <a:rPr lang="ru-RU" sz="2400" b="1" dirty="0"/>
              <a:t> е </a:t>
            </a:r>
            <a:r>
              <a:rPr lang="ru-RU" sz="2400" b="1" dirty="0" err="1"/>
              <a:t>средноаритметична</a:t>
            </a:r>
            <a:r>
              <a:rPr lang="ru-RU" sz="2400" b="1" dirty="0"/>
              <a:t> </a:t>
            </a:r>
            <a:r>
              <a:rPr lang="ru-RU" sz="2400" dirty="0"/>
              <a:t>от </a:t>
            </a:r>
            <a:r>
              <a:rPr lang="ru-RU" sz="2400" dirty="0" err="1"/>
              <a:t>индивидуалните</a:t>
            </a:r>
            <a:r>
              <a:rPr lang="ru-RU" sz="2400" dirty="0"/>
              <a:t> оценки на </a:t>
            </a:r>
            <a:r>
              <a:rPr lang="ru-RU" sz="2400" dirty="0" err="1"/>
              <a:t>двамата</a:t>
            </a:r>
            <a:r>
              <a:rPr lang="ru-RU" sz="2400" dirty="0"/>
              <a:t> </a:t>
            </a:r>
            <a:r>
              <a:rPr lang="ru-RU" sz="2400" dirty="0" err="1"/>
              <a:t>оценители</a:t>
            </a:r>
            <a:r>
              <a:rPr lang="ru-RU" sz="2400" dirty="0"/>
              <a:t>.</a:t>
            </a:r>
          </a:p>
          <a:p>
            <a:r>
              <a:rPr lang="ru-RU" sz="2400" dirty="0"/>
              <a:t>(11) </a:t>
            </a:r>
            <a:r>
              <a:rPr lang="ru-RU" sz="2400" dirty="0" err="1"/>
              <a:t>Когато</a:t>
            </a:r>
            <a:r>
              <a:rPr lang="ru-RU" sz="2400" dirty="0"/>
              <a:t> </a:t>
            </a:r>
            <a:r>
              <a:rPr lang="ru-RU" sz="2400" b="1" dirty="0" err="1"/>
              <a:t>оценката</a:t>
            </a:r>
            <a:r>
              <a:rPr lang="ru-RU" sz="2400" dirty="0"/>
              <a:t> от </a:t>
            </a:r>
            <a:r>
              <a:rPr lang="ru-RU" sz="2400" dirty="0" err="1"/>
              <a:t>изпит</a:t>
            </a:r>
            <a:r>
              <a:rPr lang="ru-RU" sz="2400" dirty="0"/>
              <a:t> от </a:t>
            </a:r>
            <a:r>
              <a:rPr lang="ru-RU" sz="2400" dirty="0" err="1"/>
              <a:t>националното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r>
              <a:rPr lang="ru-RU" sz="2400" dirty="0"/>
              <a:t> при </a:t>
            </a:r>
            <a:r>
              <a:rPr lang="ru-RU" sz="2400" dirty="0" err="1"/>
              <a:t>записване</a:t>
            </a:r>
            <a:r>
              <a:rPr lang="ru-RU" sz="2400" dirty="0"/>
              <a:t> с качествен и с количествен </a:t>
            </a:r>
            <a:r>
              <a:rPr lang="ru-RU" sz="2400" dirty="0" err="1"/>
              <a:t>показател</a:t>
            </a:r>
            <a:r>
              <a:rPr lang="ru-RU" sz="2400" dirty="0"/>
              <a:t> е </a:t>
            </a:r>
            <a:r>
              <a:rPr lang="ru-RU" sz="2400" b="1" u="sng" dirty="0"/>
              <a:t>слаб (2)</a:t>
            </a:r>
            <a:r>
              <a:rPr lang="ru-RU" sz="2400" u="sng" dirty="0"/>
              <a:t>, </a:t>
            </a:r>
            <a:r>
              <a:rPr lang="ru-RU" sz="2400" dirty="0" err="1"/>
              <a:t>оценката</a:t>
            </a:r>
            <a:r>
              <a:rPr lang="ru-RU" sz="2400" dirty="0"/>
              <a:t> </a:t>
            </a:r>
            <a:r>
              <a:rPr lang="ru-RU" sz="2400" b="1" u="sng" dirty="0"/>
              <a:t>НЕ се </a:t>
            </a:r>
            <a:r>
              <a:rPr lang="ru-RU" sz="2400" b="1" u="sng" dirty="0" err="1"/>
              <a:t>записва</a:t>
            </a:r>
            <a:r>
              <a:rPr lang="ru-RU" sz="2400" b="1" dirty="0"/>
              <a:t> в документа за </a:t>
            </a:r>
            <a:r>
              <a:rPr lang="ru-RU" sz="2400" b="1" dirty="0" err="1"/>
              <a:t>завършване</a:t>
            </a:r>
            <a:r>
              <a:rPr lang="ru-RU" sz="2400" b="1" dirty="0"/>
              <a:t> на </a:t>
            </a:r>
            <a:r>
              <a:rPr lang="ru-RU" sz="2400" b="1" dirty="0" err="1"/>
              <a:t>съответния</a:t>
            </a:r>
            <a:r>
              <a:rPr lang="ru-RU" sz="2400" b="1" dirty="0"/>
              <a:t> </a:t>
            </a:r>
            <a:r>
              <a:rPr lang="ru-RU" sz="2400" b="1" dirty="0" err="1"/>
              <a:t>етап</a:t>
            </a:r>
            <a:r>
              <a:rPr lang="ru-RU" sz="2400" b="1" dirty="0"/>
              <a:t> </a:t>
            </a:r>
            <a:r>
              <a:rPr lang="ru-RU" sz="2400" dirty="0"/>
              <a:t>и не </a:t>
            </a:r>
            <a:r>
              <a:rPr lang="ru-RU" sz="2400" dirty="0" err="1"/>
              <a:t>оказва</a:t>
            </a:r>
            <a:r>
              <a:rPr lang="ru-RU" sz="2400" dirty="0"/>
              <a:t> влияние за </a:t>
            </a:r>
            <a:r>
              <a:rPr lang="ru-RU" sz="2400" dirty="0" err="1"/>
              <a:t>преминаването</a:t>
            </a:r>
            <a:r>
              <a:rPr lang="ru-RU" sz="2400" dirty="0"/>
              <a:t> в </a:t>
            </a:r>
            <a:r>
              <a:rPr lang="ru-RU" sz="2400" dirty="0" err="1"/>
              <a:t>по-горен</a:t>
            </a:r>
            <a:r>
              <a:rPr lang="ru-RU" sz="2400" dirty="0"/>
              <a:t> </a:t>
            </a:r>
            <a:r>
              <a:rPr lang="ru-RU" sz="2400" dirty="0" err="1"/>
              <a:t>клас</a:t>
            </a:r>
            <a:r>
              <a:rPr lang="ru-RU" sz="2400" dirty="0"/>
              <a:t>.</a:t>
            </a:r>
            <a:endParaRPr lang="bg-BG" sz="2400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15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221045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НАРЕДБА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№ 11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СЕПТЕМВРИ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2016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г.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ЗА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ОЦЕНЯВАНЕ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 РЕЗУЛТАТИТЕ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ОБУЧЕНИЕТО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УЧЕНИЦИТЕ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3381" y="1305560"/>
            <a:ext cx="9092671" cy="41021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Чл. 72. </a:t>
            </a:r>
          </a:p>
          <a:p>
            <a:r>
              <a:rPr lang="ru-RU" sz="2400" dirty="0"/>
              <a:t>(2) </a:t>
            </a:r>
            <a:r>
              <a:rPr lang="ru-RU" sz="2400" dirty="0" err="1"/>
              <a:t>Ученикът</a:t>
            </a:r>
            <a:r>
              <a:rPr lang="ru-RU" sz="2400" dirty="0"/>
              <a:t> и </a:t>
            </a:r>
            <a:r>
              <a:rPr lang="ru-RU" sz="2400" dirty="0" err="1"/>
              <a:t>неговите</a:t>
            </a:r>
            <a:r>
              <a:rPr lang="ru-RU" sz="2400" dirty="0"/>
              <a:t> </a:t>
            </a:r>
            <a:r>
              <a:rPr lang="ru-RU" sz="2400" b="1" dirty="0"/>
              <a:t>родители </a:t>
            </a:r>
            <a:r>
              <a:rPr lang="ru-RU" sz="2400" b="1" dirty="0" err="1"/>
              <a:t>може</a:t>
            </a:r>
            <a:r>
              <a:rPr lang="ru-RU" sz="2400" b="1" dirty="0"/>
              <a:t> да се </a:t>
            </a:r>
            <a:r>
              <a:rPr lang="ru-RU" sz="2400" b="1" dirty="0" err="1"/>
              <a:t>запознаят</a:t>
            </a:r>
            <a:r>
              <a:rPr lang="ru-RU" sz="2400" b="1" dirty="0"/>
              <a:t> с </a:t>
            </a:r>
            <a:r>
              <a:rPr lang="ru-RU" sz="2400" b="1" dirty="0" err="1"/>
              <a:t>оценената</a:t>
            </a:r>
            <a:r>
              <a:rPr lang="ru-RU" sz="2400" b="1" dirty="0"/>
              <a:t> </a:t>
            </a:r>
            <a:r>
              <a:rPr lang="ru-RU" sz="2400" b="1" dirty="0" err="1"/>
              <a:t>му</a:t>
            </a:r>
            <a:r>
              <a:rPr lang="ru-RU" sz="2400" b="1" dirty="0"/>
              <a:t> </a:t>
            </a:r>
            <a:r>
              <a:rPr lang="ru-RU" sz="2400" b="1" dirty="0" err="1"/>
              <a:t>индивидуална</a:t>
            </a:r>
            <a:r>
              <a:rPr lang="ru-RU" sz="2400" b="1" dirty="0"/>
              <a:t> </a:t>
            </a:r>
            <a:r>
              <a:rPr lang="ru-RU" sz="2400" b="1" dirty="0" err="1"/>
              <a:t>изпитна</a:t>
            </a:r>
            <a:r>
              <a:rPr lang="ru-RU" sz="2400" b="1" dirty="0"/>
              <a:t> работа </a:t>
            </a:r>
            <a:r>
              <a:rPr lang="ru-RU" sz="2400" dirty="0"/>
              <a:t>от </a:t>
            </a:r>
            <a:r>
              <a:rPr lang="ru-RU" sz="2400" dirty="0" err="1"/>
              <a:t>националното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r>
              <a:rPr lang="ru-RU" sz="2400" dirty="0"/>
              <a:t> </a:t>
            </a:r>
            <a:r>
              <a:rPr lang="ru-RU" sz="2400" b="1" dirty="0"/>
              <a:t>при условия и по </a:t>
            </a:r>
            <a:r>
              <a:rPr lang="ru-RU" sz="2400" b="1" dirty="0" err="1"/>
              <a:t>ред</a:t>
            </a:r>
            <a:r>
              <a:rPr lang="ru-RU" sz="2400" b="1" dirty="0"/>
              <a:t>, </a:t>
            </a:r>
            <a:r>
              <a:rPr lang="ru-RU" sz="2400" b="1" dirty="0" err="1"/>
              <a:t>определени</a:t>
            </a:r>
            <a:r>
              <a:rPr lang="ru-RU" sz="2400" b="1" dirty="0"/>
              <a:t> </a:t>
            </a:r>
            <a:r>
              <a:rPr lang="ru-RU" sz="2400" b="1" dirty="0" err="1"/>
              <a:t>със</a:t>
            </a:r>
            <a:r>
              <a:rPr lang="ru-RU" sz="2400" b="1" dirty="0"/>
              <a:t> </a:t>
            </a:r>
            <a:r>
              <a:rPr lang="ru-RU" sz="2400" b="1" dirty="0" err="1"/>
              <a:t>заповед</a:t>
            </a:r>
            <a:r>
              <a:rPr lang="ru-RU" sz="2400" b="1" dirty="0"/>
              <a:t> на </a:t>
            </a:r>
            <a:r>
              <a:rPr lang="ru-RU" sz="2400" b="1" dirty="0" err="1"/>
              <a:t>началника</a:t>
            </a:r>
            <a:r>
              <a:rPr lang="ru-RU" sz="2400" b="1" dirty="0"/>
              <a:t> на РУО</a:t>
            </a:r>
            <a:r>
              <a:rPr lang="ru-RU" sz="2400" dirty="0"/>
              <a:t>, в </a:t>
            </a:r>
            <a:r>
              <a:rPr lang="ru-RU" sz="2400" dirty="0" err="1"/>
              <a:t>присъствието</a:t>
            </a:r>
            <a:r>
              <a:rPr lang="ru-RU" sz="2400" dirty="0"/>
              <a:t> на представители на </a:t>
            </a:r>
            <a:r>
              <a:rPr lang="ru-RU" sz="2400" dirty="0" err="1"/>
              <a:t>регионалната</a:t>
            </a:r>
            <a:r>
              <a:rPr lang="ru-RU" sz="2400" dirty="0"/>
              <a:t> </a:t>
            </a:r>
            <a:r>
              <a:rPr lang="ru-RU" sz="2400" dirty="0" err="1"/>
              <a:t>комисия</a:t>
            </a:r>
            <a:r>
              <a:rPr lang="ru-RU" sz="2400" dirty="0"/>
              <a:t> за проверка и </a:t>
            </a:r>
            <a:r>
              <a:rPr lang="ru-RU" sz="2400" dirty="0" err="1"/>
              <a:t>оценяване</a:t>
            </a:r>
            <a:r>
              <a:rPr lang="ru-RU" sz="2400" dirty="0"/>
              <a:t> на </a:t>
            </a:r>
            <a:r>
              <a:rPr lang="ru-RU" sz="2400" dirty="0" err="1"/>
              <a:t>изпитните</a:t>
            </a:r>
            <a:r>
              <a:rPr lang="ru-RU" sz="2400" dirty="0"/>
              <a:t> </a:t>
            </a:r>
            <a:r>
              <a:rPr lang="ru-RU" sz="2400" dirty="0" err="1"/>
              <a:t>работи</a:t>
            </a:r>
            <a:r>
              <a:rPr lang="ru-RU" sz="2400" dirty="0"/>
              <a:t> за региона на </a:t>
            </a:r>
            <a:r>
              <a:rPr lang="ru-RU" sz="2400" dirty="0" err="1"/>
              <a:t>училището</a:t>
            </a:r>
            <a:r>
              <a:rPr lang="ru-RU" sz="2400" dirty="0"/>
              <a:t>, в </a:t>
            </a:r>
            <a:r>
              <a:rPr lang="ru-RU" sz="2400" dirty="0" err="1"/>
              <a:t>което</a:t>
            </a:r>
            <a:r>
              <a:rPr lang="ru-RU" sz="2400" dirty="0"/>
              <a:t> се е </a:t>
            </a:r>
            <a:r>
              <a:rPr lang="ru-RU" sz="2400" dirty="0" err="1"/>
              <a:t>обучавал</a:t>
            </a:r>
            <a:r>
              <a:rPr lang="ru-RU" sz="2400" dirty="0"/>
              <a:t> </a:t>
            </a:r>
            <a:r>
              <a:rPr lang="ru-RU" sz="2400" dirty="0" err="1"/>
              <a:t>ученикът</a:t>
            </a:r>
            <a:r>
              <a:rPr lang="ru-RU" sz="2400" dirty="0"/>
              <a:t>.</a:t>
            </a:r>
            <a:endParaRPr lang="bg-BG" sz="2400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16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88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104900" y="108766"/>
            <a:ext cx="9980682" cy="1073871"/>
          </a:xfrm>
        </p:spPr>
        <p:txBody>
          <a:bodyPr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НОВИЯТ МОДЕЛ НА НВО ПО БЕЛ В 4. КЛАС</a:t>
            </a:r>
            <a:br>
              <a:rPr lang="bg-BG" dirty="0">
                <a:solidFill>
                  <a:srgbClr val="0070C0"/>
                </a:solidFill>
              </a:rPr>
            </a:br>
            <a:endParaRPr lang="bg-BG" dirty="0">
              <a:solidFill>
                <a:srgbClr val="0070C0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66787"/>
            <a:ext cx="9982200" cy="480541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1</a:t>
            </a:r>
            <a:r>
              <a:rPr lang="bg-BG" sz="2400" b="1" dirty="0"/>
              <a:t>. Цели на теста за НВО</a:t>
            </a:r>
            <a:r>
              <a:rPr lang="bg-BG" sz="2400" dirty="0"/>
              <a:t>: </a:t>
            </a:r>
            <a:r>
              <a:rPr lang="ru-RU" sz="2800" dirty="0" err="1"/>
              <a:t>Националното</a:t>
            </a:r>
            <a:r>
              <a:rPr lang="ru-RU" sz="2800" dirty="0"/>
              <a:t> </a:t>
            </a:r>
            <a:r>
              <a:rPr lang="ru-RU" sz="2800" dirty="0" err="1"/>
              <a:t>външно</a:t>
            </a:r>
            <a:r>
              <a:rPr lang="ru-RU" sz="2800" dirty="0"/>
              <a:t> </a:t>
            </a:r>
            <a:r>
              <a:rPr lang="ru-RU" sz="2800" dirty="0" err="1"/>
              <a:t>оценяване</a:t>
            </a:r>
            <a:r>
              <a:rPr lang="ru-RU" sz="2800" dirty="0"/>
              <a:t> по </a:t>
            </a:r>
            <a:r>
              <a:rPr lang="ru-RU" sz="2800" dirty="0" err="1"/>
              <a:t>български</a:t>
            </a:r>
            <a:r>
              <a:rPr lang="ru-RU" sz="2800" dirty="0"/>
              <a:t> </a:t>
            </a:r>
            <a:r>
              <a:rPr lang="ru-RU" sz="2800" dirty="0" err="1"/>
              <a:t>език</a:t>
            </a:r>
            <a:r>
              <a:rPr lang="ru-RU" sz="2800" dirty="0"/>
              <a:t> и литература (БЕЛ) в края на IV </a:t>
            </a:r>
            <a:r>
              <a:rPr lang="ru-RU" sz="2800" dirty="0" err="1"/>
              <a:t>клас</a:t>
            </a:r>
            <a:r>
              <a:rPr lang="ru-RU" sz="2800" dirty="0"/>
              <a:t> цели </a:t>
            </a:r>
            <a:r>
              <a:rPr lang="ru-RU" sz="2800" b="1" dirty="0"/>
              <a:t>да установи </a:t>
            </a:r>
            <a:r>
              <a:rPr lang="ru-RU" sz="2800" b="1" dirty="0" err="1"/>
              <a:t>степента</a:t>
            </a:r>
            <a:r>
              <a:rPr lang="ru-RU" sz="2800" b="1" dirty="0"/>
              <a:t> на </a:t>
            </a:r>
            <a:r>
              <a:rPr lang="ru-RU" sz="2800" b="1" dirty="0" err="1"/>
              <a:t>постиженията</a:t>
            </a:r>
            <a:r>
              <a:rPr lang="ru-RU" sz="2800" b="1" dirty="0"/>
              <a:t> на </a:t>
            </a:r>
            <a:r>
              <a:rPr lang="ru-RU" sz="2800" b="1" dirty="0" err="1"/>
              <a:t>всеки</a:t>
            </a:r>
            <a:r>
              <a:rPr lang="ru-RU" sz="2800" b="1" dirty="0"/>
              <a:t> ученик </a:t>
            </a:r>
            <a:r>
              <a:rPr lang="ru-RU" sz="2800" dirty="0"/>
              <a:t>по отношение на </a:t>
            </a:r>
            <a:r>
              <a:rPr lang="ru-RU" sz="2800" dirty="0" err="1"/>
              <a:t>изискванията</a:t>
            </a:r>
            <a:r>
              <a:rPr lang="ru-RU" sz="2800" dirty="0"/>
              <a:t> за </a:t>
            </a:r>
            <a:r>
              <a:rPr lang="ru-RU" sz="2800" b="1" dirty="0" err="1"/>
              <a:t>резултатите</a:t>
            </a:r>
            <a:r>
              <a:rPr lang="ru-RU" sz="2800" dirty="0"/>
              <a:t> от </a:t>
            </a:r>
            <a:r>
              <a:rPr lang="ru-RU" sz="2800" dirty="0" err="1"/>
              <a:t>обучението</a:t>
            </a:r>
            <a:r>
              <a:rPr lang="ru-RU" sz="2800" dirty="0"/>
              <a:t> по </a:t>
            </a:r>
            <a:r>
              <a:rPr lang="ru-RU" sz="2800" dirty="0" err="1"/>
              <a:t>български</a:t>
            </a:r>
            <a:r>
              <a:rPr lang="ru-RU" sz="2800" dirty="0"/>
              <a:t> </a:t>
            </a:r>
            <a:r>
              <a:rPr lang="ru-RU" sz="2800" dirty="0" err="1"/>
              <a:t>език</a:t>
            </a:r>
            <a:r>
              <a:rPr lang="ru-RU" sz="2800" dirty="0"/>
              <a:t> и литература в края на </a:t>
            </a:r>
            <a:r>
              <a:rPr lang="ru-RU" sz="2800" dirty="0" err="1"/>
              <a:t>началния</a:t>
            </a:r>
            <a:r>
              <a:rPr lang="ru-RU" sz="2800" dirty="0"/>
              <a:t> </a:t>
            </a:r>
            <a:r>
              <a:rPr lang="ru-RU" sz="2800" dirty="0" err="1"/>
              <a:t>етап</a:t>
            </a:r>
            <a:r>
              <a:rPr lang="ru-RU" sz="2800" dirty="0"/>
              <a:t> на </a:t>
            </a:r>
            <a:r>
              <a:rPr lang="ru-RU" sz="2800" dirty="0" err="1"/>
              <a:t>основно</a:t>
            </a:r>
            <a:r>
              <a:rPr lang="ru-RU" sz="2800" dirty="0"/>
              <a:t> образование, </a:t>
            </a:r>
            <a:r>
              <a:rPr lang="ru-RU" sz="2800" dirty="0" err="1"/>
              <a:t>определени</a:t>
            </a:r>
            <a:r>
              <a:rPr lang="ru-RU" sz="2800" dirty="0"/>
              <a:t> с </a:t>
            </a:r>
            <a:r>
              <a:rPr lang="ru-RU" sz="2800" b="1" dirty="0" err="1"/>
              <a:t>Държавния</a:t>
            </a:r>
            <a:r>
              <a:rPr lang="ru-RU" sz="2800" b="1" dirty="0"/>
              <a:t> </a:t>
            </a:r>
            <a:r>
              <a:rPr lang="ru-RU" sz="2800" b="1" dirty="0" err="1"/>
              <a:t>образователен</a:t>
            </a:r>
            <a:r>
              <a:rPr lang="ru-RU" sz="2800" b="1" dirty="0"/>
              <a:t> стандарт</a:t>
            </a:r>
            <a:r>
              <a:rPr lang="ru-RU" sz="2800" dirty="0"/>
              <a:t> за </a:t>
            </a:r>
            <a:r>
              <a:rPr lang="ru-RU" sz="2800" dirty="0" err="1"/>
              <a:t>общообразователната</a:t>
            </a:r>
            <a:r>
              <a:rPr lang="ru-RU" sz="2800" dirty="0"/>
              <a:t> подготовка и с </a:t>
            </a:r>
            <a:r>
              <a:rPr lang="ru-RU" sz="2800" b="1" dirty="0" err="1"/>
              <a:t>учебните</a:t>
            </a:r>
            <a:r>
              <a:rPr lang="ru-RU" sz="2800" b="1" dirty="0"/>
              <a:t> </a:t>
            </a:r>
            <a:r>
              <a:rPr lang="ru-RU" sz="2800" b="1" dirty="0" err="1"/>
              <a:t>програми</a:t>
            </a:r>
            <a:r>
              <a:rPr lang="ru-RU" sz="2800" b="1" dirty="0"/>
              <a:t> по </a:t>
            </a:r>
            <a:r>
              <a:rPr lang="ru-RU" sz="2800" b="1" dirty="0" err="1"/>
              <a:t>български</a:t>
            </a:r>
            <a:r>
              <a:rPr lang="ru-RU" sz="2800" b="1" dirty="0"/>
              <a:t> </a:t>
            </a:r>
            <a:r>
              <a:rPr lang="ru-RU" sz="2800" b="1" dirty="0" err="1"/>
              <a:t>език</a:t>
            </a:r>
            <a:r>
              <a:rPr lang="ru-RU" sz="2800" b="1" dirty="0"/>
              <a:t> и литература </a:t>
            </a:r>
            <a:r>
              <a:rPr lang="ru-RU" sz="2800" dirty="0"/>
              <a:t>за </a:t>
            </a:r>
            <a:r>
              <a:rPr lang="ru-RU" sz="2800" dirty="0" err="1"/>
              <a:t>общообразователната</a:t>
            </a:r>
            <a:r>
              <a:rPr lang="ru-RU" sz="2800" dirty="0"/>
              <a:t> подготовка в I - IV </a:t>
            </a:r>
            <a:r>
              <a:rPr lang="ru-RU" sz="2800" dirty="0" err="1"/>
              <a:t>клас</a:t>
            </a:r>
            <a:r>
              <a:rPr lang="ru-RU" sz="2800" dirty="0"/>
              <a:t>.</a:t>
            </a: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17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219418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5E7EC9-C88B-E8DC-EDF8-6254A010E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4F07D237-477B-BCD7-04FB-3EC53BAF4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108766"/>
            <a:ext cx="9980682" cy="1073871"/>
          </a:xfrm>
        </p:spPr>
        <p:txBody>
          <a:bodyPr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НОВИЯТ МОДЕЛ НА НВО ПО БЕЛ В 4. КЛАС</a:t>
            </a:r>
            <a:br>
              <a:rPr lang="bg-BG" dirty="0">
                <a:solidFill>
                  <a:srgbClr val="0070C0"/>
                </a:solidFill>
              </a:rPr>
            </a:br>
            <a:endParaRPr lang="bg-BG" dirty="0">
              <a:solidFill>
                <a:srgbClr val="0070C0"/>
              </a:solidFill>
            </a:endParaRPr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E7892DAA-6F5E-0FDE-6621-BD249D8A3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360" y="1366787"/>
            <a:ext cx="10365740" cy="480541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dirty="0"/>
              <a:t>С </a:t>
            </a:r>
            <a:r>
              <a:rPr lang="ru-RU" sz="2800" dirty="0" err="1"/>
              <a:t>националното</a:t>
            </a:r>
            <a:r>
              <a:rPr lang="ru-RU" sz="2800" dirty="0"/>
              <a:t> </a:t>
            </a:r>
            <a:r>
              <a:rPr lang="ru-RU" sz="2800" dirty="0" err="1"/>
              <a:t>външно</a:t>
            </a:r>
            <a:r>
              <a:rPr lang="ru-RU" sz="2800" dirty="0"/>
              <a:t> </a:t>
            </a:r>
            <a:r>
              <a:rPr lang="ru-RU" sz="2800" dirty="0" err="1"/>
              <a:t>оценяване</a:t>
            </a:r>
            <a:r>
              <a:rPr lang="ru-RU" sz="2800" dirty="0"/>
              <a:t> по </a:t>
            </a:r>
            <a:r>
              <a:rPr lang="ru-RU" sz="2800" dirty="0" err="1"/>
              <a:t>български</a:t>
            </a:r>
            <a:r>
              <a:rPr lang="ru-RU" sz="2800" dirty="0"/>
              <a:t> </a:t>
            </a:r>
            <a:r>
              <a:rPr lang="ru-RU" sz="2800" dirty="0" err="1"/>
              <a:t>език</a:t>
            </a:r>
            <a:r>
              <a:rPr lang="ru-RU" sz="2800" dirty="0"/>
              <a:t> и литература в IV </a:t>
            </a:r>
            <a:r>
              <a:rPr lang="ru-RU" sz="2800" dirty="0" err="1"/>
              <a:t>клас</a:t>
            </a:r>
            <a:r>
              <a:rPr lang="ru-RU" sz="2800" dirty="0"/>
              <a:t> се </a:t>
            </a:r>
            <a:r>
              <a:rPr lang="ru-RU" sz="2800" dirty="0" err="1"/>
              <a:t>проверяват</a:t>
            </a:r>
            <a:r>
              <a:rPr lang="ru-RU" sz="2800" dirty="0"/>
              <a:t> компетентности на </a:t>
            </a:r>
            <a:r>
              <a:rPr lang="ru-RU" sz="2800" dirty="0" err="1"/>
              <a:t>учениците</a:t>
            </a:r>
            <a:r>
              <a:rPr lang="ru-RU" sz="2800" dirty="0"/>
              <a:t>, </a:t>
            </a:r>
            <a:r>
              <a:rPr lang="ru-RU" sz="2800" dirty="0" err="1"/>
              <a:t>свързани</a:t>
            </a:r>
            <a:r>
              <a:rPr lang="ru-RU" sz="2800" dirty="0"/>
              <a:t> с: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dirty="0"/>
              <a:t>- </a:t>
            </a:r>
            <a:r>
              <a:rPr lang="ru-RU" sz="2800" dirty="0" err="1"/>
              <a:t>прилагане</a:t>
            </a:r>
            <a:r>
              <a:rPr lang="ru-RU" sz="2800" dirty="0"/>
              <a:t> на </a:t>
            </a:r>
            <a:r>
              <a:rPr lang="ru-RU" sz="2800" b="1" dirty="0" err="1"/>
              <a:t>основни</a:t>
            </a:r>
            <a:r>
              <a:rPr lang="ru-RU" sz="2800" b="1" dirty="0"/>
              <a:t> правила </a:t>
            </a:r>
            <a:r>
              <a:rPr lang="ru-RU" sz="2800" dirty="0"/>
              <a:t>на </a:t>
            </a:r>
            <a:r>
              <a:rPr lang="ru-RU" sz="2800" dirty="0" err="1"/>
              <a:t>българския</a:t>
            </a:r>
            <a:r>
              <a:rPr lang="ru-RU" sz="2800" dirty="0"/>
              <a:t> </a:t>
            </a:r>
            <a:r>
              <a:rPr lang="ru-RU" sz="2800" dirty="0" err="1"/>
              <a:t>книжовен</a:t>
            </a:r>
            <a:r>
              <a:rPr lang="ru-RU" sz="2800" dirty="0"/>
              <a:t> </a:t>
            </a:r>
            <a:r>
              <a:rPr lang="ru-RU" sz="2800" dirty="0" err="1"/>
              <a:t>език</a:t>
            </a:r>
            <a:r>
              <a:rPr lang="ru-RU" sz="2800" dirty="0"/>
              <a:t>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dirty="0"/>
              <a:t>- </a:t>
            </a:r>
            <a:r>
              <a:rPr lang="ru-RU" sz="2800" b="1" dirty="0" err="1"/>
              <a:t>четене</a:t>
            </a:r>
            <a:r>
              <a:rPr lang="ru-RU" sz="2800" b="1" dirty="0"/>
              <a:t> и </a:t>
            </a:r>
            <a:r>
              <a:rPr lang="ru-RU" sz="2800" b="1" dirty="0" err="1"/>
              <a:t>разбиране</a:t>
            </a:r>
            <a:r>
              <a:rPr lang="ru-RU" sz="2800" b="1" dirty="0"/>
              <a:t> на </a:t>
            </a:r>
            <a:r>
              <a:rPr lang="ru-RU" sz="2800" b="1" dirty="0" err="1"/>
              <a:t>текстове</a:t>
            </a:r>
            <a:r>
              <a:rPr lang="ru-RU" sz="2800" dirty="0"/>
              <a:t>, </a:t>
            </a:r>
            <a:r>
              <a:rPr lang="ru-RU" sz="2800" dirty="0" err="1"/>
              <a:t>функциониращи</a:t>
            </a:r>
            <a:r>
              <a:rPr lang="ru-RU" sz="2800" dirty="0"/>
              <a:t> в </a:t>
            </a:r>
            <a:r>
              <a:rPr lang="ru-RU" sz="2800" dirty="0" err="1"/>
              <a:t>комуникативната</a:t>
            </a:r>
            <a:r>
              <a:rPr lang="ru-RU" sz="2800" dirty="0"/>
              <a:t> практика;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dirty="0"/>
              <a:t>- </a:t>
            </a:r>
            <a:r>
              <a:rPr lang="ru-RU" sz="2800" b="1" dirty="0"/>
              <a:t>отговор на </a:t>
            </a:r>
            <a:r>
              <a:rPr lang="ru-RU" sz="2800" b="1" dirty="0" err="1"/>
              <a:t>въпрос</a:t>
            </a:r>
            <a:r>
              <a:rPr lang="ru-RU" sz="2800" dirty="0"/>
              <a:t>, </a:t>
            </a:r>
            <a:r>
              <a:rPr lang="ru-RU" sz="2800" dirty="0" err="1"/>
              <a:t>свързан</a:t>
            </a:r>
            <a:r>
              <a:rPr lang="ru-RU" sz="2800" dirty="0"/>
              <a:t> </a:t>
            </a:r>
            <a:r>
              <a:rPr lang="ru-RU" sz="2800" dirty="0" err="1"/>
              <a:t>със</a:t>
            </a:r>
            <a:r>
              <a:rPr lang="ru-RU" sz="2800" dirty="0"/>
              <a:t> </a:t>
            </a:r>
            <a:r>
              <a:rPr lang="ru-RU" sz="2800" dirty="0" err="1"/>
              <a:t>съдържанието</a:t>
            </a:r>
            <a:r>
              <a:rPr lang="ru-RU" sz="2800" dirty="0"/>
              <a:t> на текст и/или с </a:t>
            </a:r>
            <a:r>
              <a:rPr lang="ru-RU" sz="2800" b="1" dirty="0" err="1"/>
              <a:t>интерпретиране</a:t>
            </a:r>
            <a:r>
              <a:rPr lang="ru-RU" sz="2800" b="1" dirty="0"/>
              <a:t> на конкретна </a:t>
            </a:r>
            <a:r>
              <a:rPr lang="ru-RU" sz="2800" b="1" dirty="0" err="1"/>
              <a:t>комуникативна</a:t>
            </a:r>
            <a:r>
              <a:rPr lang="ru-RU" sz="2800" b="1" dirty="0"/>
              <a:t> ситуация</a:t>
            </a:r>
            <a:r>
              <a:rPr lang="ru-RU" sz="2800" dirty="0"/>
              <a:t>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dirty="0"/>
              <a:t>- </a:t>
            </a:r>
            <a:r>
              <a:rPr lang="ru-RU" sz="2800" dirty="0" err="1"/>
              <a:t>създаване</a:t>
            </a:r>
            <a:r>
              <a:rPr lang="ru-RU" sz="2800" dirty="0"/>
              <a:t> на </a:t>
            </a:r>
            <a:r>
              <a:rPr lang="ru-RU" sz="2800" b="1" dirty="0"/>
              <a:t>текст с определена </a:t>
            </a:r>
            <a:r>
              <a:rPr lang="ru-RU" sz="2800" b="1" dirty="0" err="1"/>
              <a:t>комуникативна</a:t>
            </a:r>
            <a:r>
              <a:rPr lang="ru-RU" sz="2800" b="1" dirty="0"/>
              <a:t> цел</a:t>
            </a:r>
            <a:r>
              <a:rPr lang="ru-RU" sz="2800" dirty="0"/>
              <a:t>.</a:t>
            </a:r>
            <a:endParaRPr lang="bg-BG" sz="3200" dirty="0"/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FD2465C7-4180-66D4-0DEC-A0EE3CFFD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18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265090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104900" y="108766"/>
            <a:ext cx="9980682" cy="1073871"/>
          </a:xfrm>
        </p:spPr>
        <p:txBody>
          <a:bodyPr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НОВИЯТ МОДЕЛ НА НВО ПО БЕЛ В 4. КЛАС</a:t>
            </a:r>
            <a:br>
              <a:rPr lang="bg-BG" dirty="0">
                <a:solidFill>
                  <a:srgbClr val="0070C0"/>
                </a:solidFill>
              </a:rPr>
            </a:br>
            <a:endParaRPr lang="bg-BG" dirty="0">
              <a:solidFill>
                <a:srgbClr val="0070C0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66787"/>
            <a:ext cx="8953500" cy="4805413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2400" b="1" dirty="0"/>
              <a:t>2</a:t>
            </a:r>
            <a:r>
              <a:rPr lang="bg-BG" sz="2400" b="1" dirty="0"/>
              <a:t>. </a:t>
            </a:r>
            <a:r>
              <a:rPr lang="ru-RU" sz="2800" b="1" dirty="0"/>
              <a:t>Специфика на теста по </a:t>
            </a:r>
            <a:r>
              <a:rPr lang="ru-RU" sz="2800" b="1" dirty="0" err="1"/>
              <a:t>български</a:t>
            </a:r>
            <a:r>
              <a:rPr lang="ru-RU" sz="2800" b="1" dirty="0"/>
              <a:t> </a:t>
            </a:r>
            <a:r>
              <a:rPr lang="ru-RU" sz="2800" b="1" dirty="0" err="1"/>
              <a:t>език</a:t>
            </a:r>
            <a:r>
              <a:rPr lang="ru-RU" sz="2800" b="1" dirty="0"/>
              <a:t> и литература</a:t>
            </a:r>
          </a:p>
          <a:p>
            <a:pPr marL="0" indent="0" algn="l">
              <a:buNone/>
            </a:pPr>
            <a:r>
              <a:rPr lang="ru-RU" sz="2800" dirty="0" err="1"/>
              <a:t>Националното</a:t>
            </a:r>
            <a:r>
              <a:rPr lang="ru-RU" sz="2800" dirty="0"/>
              <a:t> </a:t>
            </a:r>
            <a:r>
              <a:rPr lang="ru-RU" sz="2800" dirty="0" err="1"/>
              <a:t>външно</a:t>
            </a:r>
            <a:r>
              <a:rPr lang="ru-RU" sz="2800" dirty="0"/>
              <a:t> </a:t>
            </a:r>
            <a:r>
              <a:rPr lang="ru-RU" sz="2800" dirty="0" err="1"/>
              <a:t>оценяване</a:t>
            </a:r>
            <a:r>
              <a:rPr lang="ru-RU" sz="2800" dirty="0"/>
              <a:t> се </a:t>
            </a:r>
            <a:r>
              <a:rPr lang="ru-RU" sz="2800" dirty="0" err="1"/>
              <a:t>осъществява</a:t>
            </a:r>
            <a:r>
              <a:rPr lang="ru-RU" sz="2800" dirty="0"/>
              <a:t> чрез </a:t>
            </a:r>
            <a:r>
              <a:rPr lang="ru-RU" sz="2800" dirty="0" err="1"/>
              <a:t>писмено</a:t>
            </a:r>
            <a:r>
              <a:rPr lang="ru-RU" sz="2800" dirty="0"/>
              <a:t> </a:t>
            </a:r>
            <a:r>
              <a:rPr lang="ru-RU" sz="2800" dirty="0" err="1"/>
              <a:t>изпитване</a:t>
            </a:r>
            <a:r>
              <a:rPr lang="ru-RU" sz="2800" dirty="0"/>
              <a:t> - тест. </a:t>
            </a:r>
            <a:r>
              <a:rPr lang="ru-RU" sz="2800" dirty="0" err="1"/>
              <a:t>Тестът</a:t>
            </a:r>
            <a:r>
              <a:rPr lang="ru-RU" sz="2800" dirty="0"/>
              <a:t> по БЕЛ за НВО в края на IV </a:t>
            </a:r>
            <a:r>
              <a:rPr lang="ru-RU" sz="2800" dirty="0" err="1"/>
              <a:t>клас</a:t>
            </a:r>
            <a:r>
              <a:rPr lang="ru-RU" sz="2800" dirty="0"/>
              <a:t> </a:t>
            </a:r>
            <a:r>
              <a:rPr lang="ru-RU" sz="2800" dirty="0" err="1"/>
              <a:t>съдържа</a:t>
            </a:r>
            <a:r>
              <a:rPr lang="ru-RU" sz="2800" dirty="0"/>
              <a:t> </a:t>
            </a:r>
            <a:r>
              <a:rPr lang="ru-RU" sz="2800" b="1" dirty="0"/>
              <a:t>25 задачи с избираем и </a:t>
            </a:r>
            <a:r>
              <a:rPr lang="ru-RU" sz="2800" b="1" dirty="0" err="1"/>
              <a:t>със</a:t>
            </a:r>
            <a:r>
              <a:rPr lang="ru-RU" sz="2800" b="1" dirty="0"/>
              <a:t> свободен отговор</a:t>
            </a:r>
            <a:r>
              <a:rPr lang="ru-RU" sz="2800" dirty="0"/>
              <a:t>. </a:t>
            </a:r>
            <a:r>
              <a:rPr lang="ru-RU" sz="2800" dirty="0" err="1"/>
              <a:t>Решаването</a:t>
            </a:r>
            <a:r>
              <a:rPr lang="ru-RU" sz="2800" dirty="0"/>
              <a:t> на теста </a:t>
            </a:r>
            <a:r>
              <a:rPr lang="ru-RU" sz="2800" dirty="0" err="1"/>
              <a:t>предполага</a:t>
            </a:r>
            <a:r>
              <a:rPr lang="ru-RU" sz="2800" dirty="0"/>
              <a:t> </a:t>
            </a:r>
            <a:r>
              <a:rPr lang="ru-RU" sz="2800" dirty="0" err="1"/>
              <a:t>записване</a:t>
            </a:r>
            <a:r>
              <a:rPr lang="ru-RU" sz="2800" dirty="0"/>
              <a:t> на отговорите на </a:t>
            </a:r>
            <a:r>
              <a:rPr lang="ru-RU" sz="2800" dirty="0" err="1"/>
              <a:t>тестовите</a:t>
            </a:r>
            <a:r>
              <a:rPr lang="ru-RU" sz="2800" dirty="0"/>
              <a:t> задачи </a:t>
            </a:r>
            <a:r>
              <a:rPr lang="ru-RU" sz="2800" dirty="0" err="1"/>
              <a:t>върху</a:t>
            </a:r>
            <a:r>
              <a:rPr lang="ru-RU" sz="2800" dirty="0"/>
              <a:t> </a:t>
            </a:r>
            <a:r>
              <a:rPr lang="ru-RU" sz="2800" dirty="0" err="1"/>
              <a:t>отделна</a:t>
            </a:r>
            <a:r>
              <a:rPr lang="ru-RU" sz="2800" dirty="0"/>
              <a:t> </a:t>
            </a:r>
            <a:r>
              <a:rPr lang="ru-RU" sz="2800" b="1" dirty="0"/>
              <a:t>бланка</a:t>
            </a:r>
            <a:r>
              <a:rPr lang="ru-RU" sz="2800" dirty="0"/>
              <a:t>.</a:t>
            </a: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19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86494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ТЕМАТИЧНИ АКЦЕНТИ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ru-RU" sz="2400" b="1" dirty="0" err="1"/>
              <a:t>нормативни</a:t>
            </a:r>
            <a:r>
              <a:rPr lang="ru-RU" sz="2400" b="1" dirty="0"/>
              <a:t> основания за </a:t>
            </a:r>
            <a:r>
              <a:rPr lang="ru-RU" sz="2400" b="1" dirty="0" err="1"/>
              <a:t>провеждането</a:t>
            </a:r>
            <a:r>
              <a:rPr lang="ru-RU" sz="2400" b="1" dirty="0"/>
              <a:t> </a:t>
            </a:r>
            <a:r>
              <a:rPr lang="ru-RU" sz="2400" dirty="0"/>
              <a:t>на </a:t>
            </a:r>
            <a:r>
              <a:rPr lang="ru-RU" sz="2400" dirty="0" err="1"/>
              <a:t>националното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endParaRPr lang="ru-RU" sz="2400" dirty="0"/>
          </a:p>
          <a:p>
            <a:pPr fontAlgn="base"/>
            <a:r>
              <a:rPr lang="ru-RU" sz="2400" b="1" dirty="0" err="1"/>
              <a:t>особености</a:t>
            </a:r>
            <a:r>
              <a:rPr lang="ru-RU" sz="2400" b="1" dirty="0"/>
              <a:t> на </a:t>
            </a:r>
            <a:r>
              <a:rPr lang="ru-RU" sz="2400" b="1" dirty="0" err="1"/>
              <a:t>модела</a:t>
            </a:r>
            <a:r>
              <a:rPr lang="ru-RU" sz="2400" b="1" dirty="0"/>
              <a:t> </a:t>
            </a:r>
            <a:r>
              <a:rPr lang="ru-RU" sz="2400" dirty="0"/>
              <a:t>на </a:t>
            </a:r>
            <a:r>
              <a:rPr lang="ru-RU" sz="2400" dirty="0" err="1"/>
              <a:t>националното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r>
              <a:rPr lang="ru-RU" sz="2400" dirty="0"/>
              <a:t> по </a:t>
            </a:r>
            <a:r>
              <a:rPr lang="ru-RU" sz="2400" dirty="0" err="1"/>
              <a:t>български</a:t>
            </a:r>
            <a:r>
              <a:rPr lang="ru-RU" sz="2400" dirty="0"/>
              <a:t> </a:t>
            </a:r>
            <a:r>
              <a:rPr lang="ru-RU" sz="2400" dirty="0" err="1"/>
              <a:t>език</a:t>
            </a:r>
            <a:r>
              <a:rPr lang="ru-RU" sz="2400" dirty="0"/>
              <a:t> и литература и математика</a:t>
            </a:r>
          </a:p>
          <a:p>
            <a:pPr fontAlgn="base"/>
            <a:r>
              <a:rPr lang="ru-RU" sz="2400" b="1" dirty="0"/>
              <a:t>структура</a:t>
            </a:r>
            <a:r>
              <a:rPr lang="ru-RU" sz="2400" dirty="0"/>
              <a:t> на </a:t>
            </a:r>
            <a:r>
              <a:rPr lang="ru-RU" sz="2400" dirty="0" err="1"/>
              <a:t>тестовете</a:t>
            </a:r>
            <a:r>
              <a:rPr lang="ru-RU" sz="2400" dirty="0"/>
              <a:t> и </a:t>
            </a:r>
            <a:r>
              <a:rPr lang="ru-RU" sz="2400" b="1" dirty="0" err="1"/>
              <a:t>проверявано</a:t>
            </a:r>
            <a:r>
              <a:rPr lang="ru-RU" sz="2400" b="1" dirty="0"/>
              <a:t> </a:t>
            </a:r>
            <a:r>
              <a:rPr lang="ru-RU" sz="2400" b="1" dirty="0" err="1"/>
              <a:t>учебно</a:t>
            </a:r>
            <a:r>
              <a:rPr lang="ru-RU" sz="2400" b="1" dirty="0"/>
              <a:t> </a:t>
            </a:r>
            <a:r>
              <a:rPr lang="ru-RU" sz="2400" b="1" dirty="0" err="1"/>
              <a:t>съдържание</a:t>
            </a:r>
            <a:r>
              <a:rPr lang="ru-RU" sz="2400" dirty="0"/>
              <a:t>.</a:t>
            </a:r>
          </a:p>
          <a:p>
            <a:pPr fontAlgn="base"/>
            <a:r>
              <a:rPr lang="ru-RU" sz="2400" b="1" dirty="0" err="1"/>
              <a:t>добри</a:t>
            </a:r>
            <a:r>
              <a:rPr lang="ru-RU" sz="2400" b="1" dirty="0"/>
              <a:t> практики </a:t>
            </a:r>
            <a:r>
              <a:rPr lang="ru-RU" sz="2400" dirty="0"/>
              <a:t>за успешна подготовка на </a:t>
            </a:r>
            <a:r>
              <a:rPr lang="ru-RU" sz="2400" dirty="0" err="1"/>
              <a:t>учениците</a:t>
            </a:r>
            <a:r>
              <a:rPr lang="ru-RU" sz="2400" dirty="0"/>
              <a:t> за НВО</a:t>
            </a:r>
          </a:p>
          <a:p>
            <a:pPr fontAlgn="base"/>
            <a:r>
              <a:rPr lang="ru-RU" sz="2400" b="1" dirty="0" err="1"/>
              <a:t>различни</a:t>
            </a:r>
            <a:r>
              <a:rPr lang="ru-RU" sz="2400" b="1" dirty="0"/>
              <a:t> подходи </a:t>
            </a:r>
            <a:r>
              <a:rPr lang="ru-RU" sz="2400" dirty="0"/>
              <a:t>при </a:t>
            </a:r>
            <a:r>
              <a:rPr lang="ru-RU" sz="2400" b="1" dirty="0" err="1"/>
              <a:t>оценяването</a:t>
            </a:r>
            <a:r>
              <a:rPr lang="ru-RU" sz="2400" dirty="0"/>
              <a:t> на </a:t>
            </a:r>
            <a:r>
              <a:rPr lang="ru-RU" sz="2400" dirty="0" err="1"/>
              <a:t>писмените</a:t>
            </a:r>
            <a:r>
              <a:rPr lang="ru-RU" sz="2400" dirty="0"/>
              <a:t> </a:t>
            </a:r>
            <a:r>
              <a:rPr lang="ru-RU" sz="2400" dirty="0" err="1"/>
              <a:t>работи</a:t>
            </a:r>
            <a:endParaRPr lang="ru-RU" sz="2400" dirty="0"/>
          </a:p>
          <a:p>
            <a:endParaRPr lang="bg-BG" sz="2400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2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9532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z="2400" b="1" dirty="0"/>
              <a:t>60 минути</a:t>
            </a:r>
            <a:r>
              <a:rPr lang="bg-BG" sz="2400" dirty="0"/>
              <a:t> </a:t>
            </a:r>
          </a:p>
          <a:p>
            <a:pPr algn="l"/>
            <a:r>
              <a:rPr lang="bg-BG" sz="2400" dirty="0"/>
              <a:t>за учениците със </a:t>
            </a:r>
            <a:r>
              <a:rPr lang="bg-BG" sz="2400" b="1" dirty="0"/>
              <a:t>СОП – до 30 минути над определеното време</a:t>
            </a:r>
            <a:endParaRPr lang="ru-RU" sz="2400" dirty="0"/>
          </a:p>
          <a:p>
            <a:pPr lvl="0"/>
            <a:endParaRPr lang="bg-BG" sz="2400" dirty="0"/>
          </a:p>
          <a:p>
            <a:endParaRPr lang="bg-BG" dirty="0"/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 anchor="ctr">
            <a:norm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ВРЕМЕТРАЕНЕ НА ТЕСТА ЗА НВО ПО БЕЛ</a:t>
            </a:r>
            <a:endParaRPr lang="bg-BG" sz="2400" dirty="0"/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348" y="2867409"/>
            <a:ext cx="5861557" cy="3772469"/>
          </a:xfrm>
          <a:prstGeom prst="rect">
            <a:avLst/>
          </a:prstGeom>
        </p:spPr>
      </p:pic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20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66939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104900" y="128016"/>
            <a:ext cx="9980682" cy="1073871"/>
          </a:xfrm>
        </p:spPr>
        <p:txBody>
          <a:bodyPr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СТРУКТУРА НА ТЕСТА ЗА НВО ПО БЕЛ</a:t>
            </a:r>
            <a:br>
              <a:rPr lang="bg-BG" dirty="0">
                <a:solidFill>
                  <a:srgbClr val="0070C0"/>
                </a:solidFill>
              </a:rPr>
            </a:br>
            <a:endParaRPr lang="bg-BG" dirty="0">
              <a:solidFill>
                <a:srgbClr val="0070C0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867712" y="1733499"/>
            <a:ext cx="9982200" cy="48054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800" dirty="0"/>
              <a:t>Включва </a:t>
            </a:r>
            <a:r>
              <a:rPr lang="bg-BG" sz="2800" b="1" dirty="0">
                <a:solidFill>
                  <a:srgbClr val="FF0000"/>
                </a:solidFill>
              </a:rPr>
              <a:t>3 части </a:t>
            </a:r>
            <a:r>
              <a:rPr lang="bg-BG" sz="2800" dirty="0"/>
              <a:t>с различно съдържание и различен брой задачи:</a:t>
            </a:r>
          </a:p>
          <a:p>
            <a:pPr marL="0" indent="0">
              <a:buNone/>
            </a:pPr>
            <a:r>
              <a:rPr lang="bg-BG" sz="2800" b="1" u="sng" dirty="0">
                <a:solidFill>
                  <a:srgbClr val="FF0000"/>
                </a:solidFill>
              </a:rPr>
              <a:t>1. част – езикови задачи (13 бр.)</a:t>
            </a:r>
            <a:r>
              <a:rPr lang="bg-BG" sz="2800" u="sng" dirty="0"/>
              <a:t>:</a:t>
            </a:r>
            <a:endParaRPr lang="bg-BG" sz="2800" dirty="0"/>
          </a:p>
          <a:p>
            <a:r>
              <a:rPr lang="bg-BG" sz="2800" b="1" dirty="0"/>
              <a:t>Текст за редактиране (за поправка на правописни грешки) </a:t>
            </a:r>
            <a:r>
              <a:rPr lang="bg-BG" sz="2800" dirty="0"/>
              <a:t>–</a:t>
            </a:r>
            <a:r>
              <a:rPr lang="en-US" sz="2800" dirty="0"/>
              <a:t> </a:t>
            </a:r>
            <a:r>
              <a:rPr lang="bg-BG" sz="2800" dirty="0"/>
              <a:t>кратък;</a:t>
            </a:r>
          </a:p>
          <a:p>
            <a:pPr marR="1800"/>
            <a:r>
              <a:rPr lang="bg-BG" sz="2800" b="1" dirty="0"/>
              <a:t>12 езикови задачи</a:t>
            </a:r>
            <a:r>
              <a:rPr lang="bg-BG" sz="2800" dirty="0"/>
              <a:t>.</a:t>
            </a:r>
            <a:br>
              <a:rPr lang="bg-BG" sz="2800" dirty="0"/>
            </a:br>
            <a:br>
              <a:rPr lang="bg-BG" sz="2800" dirty="0"/>
            </a:br>
            <a:endParaRPr lang="bg-BG" sz="2400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21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221297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76412"/>
            <a:ext cx="9982200" cy="48054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800" b="1" u="sng" dirty="0">
                <a:solidFill>
                  <a:srgbClr val="FF0000"/>
                </a:solidFill>
              </a:rPr>
              <a:t>2. Част – литературни задачи – 11 бр.</a:t>
            </a:r>
            <a:r>
              <a:rPr lang="bg-BG" sz="2800" u="sng" dirty="0"/>
              <a:t>:</a:t>
            </a:r>
            <a:endParaRPr lang="bg-BG" sz="2800" dirty="0"/>
          </a:p>
          <a:p>
            <a:r>
              <a:rPr lang="bg-BG" sz="2800" b="1" dirty="0"/>
              <a:t>текст за четене с разбиране</a:t>
            </a:r>
            <a:r>
              <a:rPr lang="bg-BG" sz="2800" dirty="0"/>
              <a:t>;</a:t>
            </a:r>
          </a:p>
          <a:p>
            <a:r>
              <a:rPr lang="bg-BG" sz="2800" b="1" dirty="0"/>
              <a:t>тест </a:t>
            </a:r>
            <a:r>
              <a:rPr lang="bg-BG" sz="2800" dirty="0"/>
              <a:t>към текста – 11 </a:t>
            </a:r>
            <a:r>
              <a:rPr lang="bg-BG" sz="2800" b="1" dirty="0"/>
              <a:t>задачи</a:t>
            </a:r>
            <a:r>
              <a:rPr lang="bg-BG" sz="2800" dirty="0"/>
              <a:t>, които са </a:t>
            </a:r>
            <a:r>
              <a:rPr lang="bg-BG" sz="2800" b="1" dirty="0"/>
              <a:t>въпроси </a:t>
            </a:r>
            <a:r>
              <a:rPr lang="bg-BG" sz="2800" dirty="0"/>
              <a:t>с</a:t>
            </a:r>
            <a:r>
              <a:rPr lang="bg-BG" sz="2800" b="1" dirty="0"/>
              <a:t> избираем отговор </a:t>
            </a:r>
            <a:r>
              <a:rPr lang="bg-BG" sz="2800" dirty="0"/>
              <a:t>и</a:t>
            </a:r>
            <a:r>
              <a:rPr lang="bg-BG" sz="2800" b="1" dirty="0"/>
              <a:t> задачи </a:t>
            </a:r>
            <a:r>
              <a:rPr lang="bg-BG" sz="2800" dirty="0"/>
              <a:t>със </a:t>
            </a:r>
            <a:r>
              <a:rPr lang="bg-BG" sz="2800" b="1" dirty="0"/>
              <a:t>свободен отговор </a:t>
            </a:r>
            <a:r>
              <a:rPr lang="bg-BG" sz="2800" dirty="0"/>
              <a:t>(</a:t>
            </a:r>
            <a:r>
              <a:rPr lang="ru-RU" sz="2800" dirty="0" err="1"/>
              <a:t>кратък</a:t>
            </a:r>
            <a:r>
              <a:rPr lang="ru-RU" sz="2800" dirty="0"/>
              <a:t> отговор на </a:t>
            </a:r>
            <a:r>
              <a:rPr lang="ru-RU" sz="2800" dirty="0" err="1"/>
              <a:t>въпрос</a:t>
            </a:r>
            <a:r>
              <a:rPr lang="ru-RU" sz="2800" dirty="0"/>
              <a:t> с дума, </a:t>
            </a:r>
            <a:r>
              <a:rPr lang="ru-RU" sz="2800" dirty="0" err="1"/>
              <a:t>със</a:t>
            </a:r>
            <a:r>
              <a:rPr lang="ru-RU" sz="2800" dirty="0"/>
              <a:t> </a:t>
            </a:r>
            <a:r>
              <a:rPr lang="ru-RU" sz="2800" dirty="0" err="1"/>
              <a:t>словосъчетание</a:t>
            </a:r>
            <a:r>
              <a:rPr lang="ru-RU" sz="2800" dirty="0"/>
              <a:t> или с </a:t>
            </a:r>
            <a:r>
              <a:rPr lang="ru-RU" sz="2800" dirty="0" err="1"/>
              <a:t>цяло</a:t>
            </a:r>
            <a:r>
              <a:rPr lang="ru-RU" sz="2800" dirty="0"/>
              <a:t>/цели изречение/изречения).</a:t>
            </a:r>
            <a:endParaRPr lang="bg-BG" sz="2800" dirty="0"/>
          </a:p>
          <a:p>
            <a:pPr marL="0" indent="0">
              <a:buNone/>
            </a:pPr>
            <a:endParaRPr lang="bg-BG" sz="2400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22</a:t>
            </a:fld>
            <a:endParaRPr lang="bg-BG" noProof="0" dirty="0"/>
          </a:p>
        </p:txBody>
      </p:sp>
      <p:sp>
        <p:nvSpPr>
          <p:cNvPr id="7" name="Заглавие 1">
            <a:extLst>
              <a:ext uri="{FF2B5EF4-FFF2-40B4-BE49-F238E27FC236}">
                <a16:creationId xmlns:a16="http://schemas.microsoft.com/office/drawing/2014/main" id="{28BBE1AF-0DFD-4330-B48A-0322FEF83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128016"/>
            <a:ext cx="9980682" cy="1073871"/>
          </a:xfrm>
        </p:spPr>
        <p:txBody>
          <a:bodyPr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СТРУКТУРА НА ТЕСТА ЗА НВО ПО БЕЛ</a:t>
            </a:r>
            <a:br>
              <a:rPr lang="bg-BG" dirty="0">
                <a:solidFill>
                  <a:srgbClr val="0070C0"/>
                </a:solidFill>
              </a:rPr>
            </a:br>
            <a:endParaRPr lang="bg-B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13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76412"/>
            <a:ext cx="9982200" cy="48054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800" b="1" u="sng" dirty="0">
                <a:solidFill>
                  <a:srgbClr val="FF0000"/>
                </a:solidFill>
              </a:rPr>
              <a:t>3. част – речева задача с творчески характер:</a:t>
            </a:r>
          </a:p>
          <a:p>
            <a:pPr algn="l"/>
            <a:r>
              <a:rPr lang="bg-BG" sz="2800" dirty="0"/>
              <a:t>Изисква свободен отговор.</a:t>
            </a:r>
          </a:p>
          <a:p>
            <a:pPr algn="l"/>
            <a:r>
              <a:rPr lang="ru-RU" sz="2800" dirty="0" err="1"/>
              <a:t>Предполага</a:t>
            </a:r>
            <a:r>
              <a:rPr lang="ru-RU" sz="2800" dirty="0"/>
              <a:t> </a:t>
            </a:r>
            <a:r>
              <a:rPr lang="ru-RU" sz="2800" dirty="0" err="1"/>
              <a:t>създаване</a:t>
            </a:r>
            <a:r>
              <a:rPr lang="ru-RU" sz="2800" dirty="0"/>
              <a:t> на </a:t>
            </a:r>
            <a:r>
              <a:rPr lang="ru-RU" sz="2800" dirty="0" err="1"/>
              <a:t>кратък</a:t>
            </a:r>
            <a:r>
              <a:rPr lang="ru-RU" sz="2800" dirty="0"/>
              <a:t> текст от 3 до 7 изречения с </a:t>
            </a:r>
            <a:r>
              <a:rPr lang="ru-RU" sz="2800" dirty="0" err="1"/>
              <a:t>помощта</a:t>
            </a:r>
            <a:r>
              <a:rPr lang="ru-RU" sz="2800" dirty="0"/>
              <a:t> на </a:t>
            </a:r>
            <a:r>
              <a:rPr lang="ru-RU" sz="2800" dirty="0" err="1"/>
              <a:t>словесна</a:t>
            </a:r>
            <a:r>
              <a:rPr lang="ru-RU" sz="2800" dirty="0"/>
              <a:t> и/или </a:t>
            </a:r>
            <a:r>
              <a:rPr lang="ru-RU" sz="2800" dirty="0" err="1"/>
              <a:t>визуална</a:t>
            </a:r>
            <a:r>
              <a:rPr lang="ru-RU" sz="2800" dirty="0"/>
              <a:t> опора.</a:t>
            </a:r>
          </a:p>
          <a:p>
            <a:pPr marL="0" indent="0">
              <a:buNone/>
            </a:pPr>
            <a:endParaRPr lang="bg-BG" sz="2800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23</a:t>
            </a:fld>
            <a:endParaRPr lang="bg-BG" noProof="0" dirty="0"/>
          </a:p>
        </p:txBody>
      </p:sp>
      <p:sp>
        <p:nvSpPr>
          <p:cNvPr id="7" name="Заглавие 1">
            <a:extLst>
              <a:ext uri="{FF2B5EF4-FFF2-40B4-BE49-F238E27FC236}">
                <a16:creationId xmlns:a16="http://schemas.microsoft.com/office/drawing/2014/main" id="{493B0017-47EE-4C0E-9DA7-F546A59EB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128016"/>
            <a:ext cx="9980682" cy="1073871"/>
          </a:xfrm>
        </p:spPr>
        <p:txBody>
          <a:bodyPr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СТРУКТУРА НА ТЕСТА ЗА НВО ПО БЕЛ</a:t>
            </a:r>
            <a:br>
              <a:rPr lang="bg-BG" dirty="0">
                <a:solidFill>
                  <a:srgbClr val="0070C0"/>
                </a:solidFill>
              </a:rPr>
            </a:br>
            <a:endParaRPr lang="bg-B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85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39B6F3-6368-9FD9-013F-F23F847E42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91FA292-384D-36CE-1E3A-A1736A4600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1454675"/>
              </p:ext>
            </p:extLst>
          </p:nvPr>
        </p:nvGraphicFramePr>
        <p:xfrm>
          <a:off x="1104900" y="1330117"/>
          <a:ext cx="9896776" cy="47525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89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78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8368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g-BG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2400" dirty="0">
                          <a:effectLst/>
                        </a:rPr>
                        <a:t>Проверявани компетентности</a:t>
                      </a:r>
                      <a:endParaRPr lang="bg-BG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4215">
                <a:tc>
                  <a:txBody>
                    <a:bodyPr/>
                    <a:lstStyle/>
                    <a:p>
                      <a:pPr marL="1825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2400" dirty="0">
                          <a:effectLst/>
                        </a:rPr>
                        <a:t>Езикови задачи</a:t>
                      </a: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g-BG" sz="2400" dirty="0">
                        <a:effectLst/>
                      </a:endParaRP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g-BG" sz="2400" dirty="0">
                        <a:effectLst/>
                      </a:endParaRP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g-BG" sz="2400" dirty="0">
                        <a:effectLst/>
                      </a:endParaRP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g-BG" sz="2400" dirty="0">
                        <a:effectLst/>
                      </a:endParaRP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g-BG" sz="2400" dirty="0">
                        <a:effectLst/>
                      </a:endParaRPr>
                    </a:p>
                  </a:txBody>
                  <a:tcPr marL="6350" marR="6350" marT="0" marB="0" anchor="b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Прилагане</a:t>
                      </a:r>
                      <a:r>
                        <a:rPr lang="ru-RU" sz="2400" dirty="0">
                          <a:effectLst/>
                        </a:rPr>
                        <a:t> на </a:t>
                      </a:r>
                      <a:r>
                        <a:rPr lang="ru-RU" sz="2400" b="1" dirty="0" err="1">
                          <a:effectLst/>
                        </a:rPr>
                        <a:t>правописни</a:t>
                      </a:r>
                      <a:r>
                        <a:rPr lang="ru-RU" sz="2400" b="1" dirty="0">
                          <a:effectLst/>
                        </a:rPr>
                        <a:t> правила за </a:t>
                      </a:r>
                      <a:r>
                        <a:rPr lang="ru-RU" sz="2400" b="1" dirty="0" err="1">
                          <a:effectLst/>
                        </a:rPr>
                        <a:t>гласни</a:t>
                      </a:r>
                      <a:r>
                        <a:rPr lang="ru-RU" sz="2400" b="1" dirty="0">
                          <a:effectLst/>
                        </a:rPr>
                        <a:t> и за </a:t>
                      </a:r>
                      <a:r>
                        <a:rPr lang="ru-RU" sz="2400" b="1" dirty="0" err="1">
                          <a:effectLst/>
                        </a:rPr>
                        <a:t>съгласни</a:t>
                      </a:r>
                      <a:r>
                        <a:rPr lang="ru-RU" sz="2400" b="1" dirty="0">
                          <a:effectLst/>
                        </a:rPr>
                        <a:t> </a:t>
                      </a:r>
                      <a:r>
                        <a:rPr lang="ru-RU" sz="2400" b="1" dirty="0" err="1">
                          <a:effectLst/>
                        </a:rPr>
                        <a:t>звукове</a:t>
                      </a:r>
                      <a:r>
                        <a:rPr lang="ru-RU" sz="2400" b="1" dirty="0">
                          <a:effectLst/>
                        </a:rPr>
                        <a:t> </a:t>
                      </a:r>
                      <a:r>
                        <a:rPr lang="ru-RU" sz="2400" dirty="0">
                          <a:effectLst/>
                        </a:rPr>
                        <a:t>в </a:t>
                      </a:r>
                      <a:r>
                        <a:rPr lang="ru-RU" sz="2400" dirty="0" err="1">
                          <a:effectLst/>
                        </a:rPr>
                        <a:t>различни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фонетични</a:t>
                      </a:r>
                      <a:r>
                        <a:rPr lang="ru-RU" sz="2400" dirty="0">
                          <a:effectLst/>
                        </a:rPr>
                        <a:t> позиции.</a:t>
                      </a:r>
                    </a:p>
                    <a:p>
                      <a:pPr indent="254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Разпознаване</a:t>
                      </a:r>
                      <a:r>
                        <a:rPr lang="ru-RU" sz="2400" dirty="0">
                          <a:effectLst/>
                        </a:rPr>
                        <a:t> на </a:t>
                      </a:r>
                      <a:r>
                        <a:rPr lang="ru-RU" sz="2400" b="1" dirty="0">
                          <a:effectLst/>
                        </a:rPr>
                        <a:t>представка.</a:t>
                      </a:r>
                    </a:p>
                    <a:p>
                      <a:pPr indent="254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Образуване</a:t>
                      </a:r>
                      <a:r>
                        <a:rPr lang="ru-RU" sz="2400" dirty="0">
                          <a:effectLst/>
                        </a:rPr>
                        <a:t> на </a:t>
                      </a:r>
                      <a:r>
                        <a:rPr lang="ru-RU" sz="2400" b="1" dirty="0">
                          <a:effectLst/>
                        </a:rPr>
                        <a:t>нови </a:t>
                      </a:r>
                      <a:r>
                        <a:rPr lang="ru-RU" sz="2400" b="1" dirty="0" err="1">
                          <a:effectLst/>
                        </a:rPr>
                        <a:t>думи</a:t>
                      </a:r>
                      <a:r>
                        <a:rPr lang="ru-RU" sz="2400" b="1" dirty="0">
                          <a:effectLst/>
                        </a:rPr>
                        <a:t> с </a:t>
                      </a:r>
                      <a:r>
                        <a:rPr lang="ru-RU" sz="2400" b="1" dirty="0" err="1">
                          <a:effectLst/>
                        </a:rPr>
                        <a:t>изучените</a:t>
                      </a:r>
                      <a:r>
                        <a:rPr lang="ru-RU" sz="2400" b="1" dirty="0">
                          <a:effectLst/>
                        </a:rPr>
                        <a:t> </a:t>
                      </a:r>
                      <a:r>
                        <a:rPr lang="ru-RU" sz="2400" b="1" dirty="0" err="1">
                          <a:effectLst/>
                        </a:rPr>
                        <a:t>морфеми</a:t>
                      </a:r>
                      <a:r>
                        <a:rPr lang="ru-RU" sz="2400" dirty="0">
                          <a:effectLst/>
                        </a:rPr>
                        <a:t>.</a:t>
                      </a:r>
                    </a:p>
                    <a:p>
                      <a:pPr indent="254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Разпознаване</a:t>
                      </a:r>
                      <a:r>
                        <a:rPr lang="ru-RU" sz="2400" dirty="0">
                          <a:effectLst/>
                        </a:rPr>
                        <a:t> на </a:t>
                      </a:r>
                      <a:r>
                        <a:rPr lang="ru-RU" sz="2400" b="1" dirty="0">
                          <a:effectLst/>
                        </a:rPr>
                        <a:t>части на </a:t>
                      </a:r>
                      <a:r>
                        <a:rPr lang="ru-RU" sz="2400" b="1" dirty="0" err="1">
                          <a:effectLst/>
                        </a:rPr>
                        <a:t>речта</a:t>
                      </a:r>
                      <a:r>
                        <a:rPr lang="ru-RU" sz="2400" b="1" dirty="0">
                          <a:effectLst/>
                        </a:rPr>
                        <a:t> </a:t>
                      </a:r>
                      <a:r>
                        <a:rPr lang="ru-RU" sz="2400" dirty="0">
                          <a:effectLst/>
                        </a:rPr>
                        <a:t>(</a:t>
                      </a:r>
                      <a:r>
                        <a:rPr lang="ru-RU" sz="2400" dirty="0" err="1">
                          <a:effectLst/>
                        </a:rPr>
                        <a:t>съществителни</a:t>
                      </a:r>
                      <a:r>
                        <a:rPr lang="ru-RU" sz="2400" dirty="0">
                          <a:effectLst/>
                        </a:rPr>
                        <a:t> имена, </a:t>
                      </a:r>
                      <a:r>
                        <a:rPr lang="ru-RU" sz="2400" dirty="0" err="1">
                          <a:effectLst/>
                        </a:rPr>
                        <a:t>прилагателни</a:t>
                      </a:r>
                      <a:r>
                        <a:rPr lang="ru-RU" sz="2400" dirty="0">
                          <a:effectLst/>
                        </a:rPr>
                        <a:t> имена, глаголи, </a:t>
                      </a:r>
                      <a:r>
                        <a:rPr lang="ru-RU" sz="2400" dirty="0" err="1">
                          <a:effectLst/>
                        </a:rPr>
                        <a:t>лични</a:t>
                      </a:r>
                      <a:r>
                        <a:rPr lang="ru-RU" sz="2400" dirty="0">
                          <a:effectLst/>
                        </a:rPr>
                        <a:t> местоимения или </a:t>
                      </a:r>
                      <a:r>
                        <a:rPr lang="ru-RU" sz="2400" dirty="0" err="1">
                          <a:effectLst/>
                        </a:rPr>
                        <a:t>числителни</a:t>
                      </a:r>
                      <a:r>
                        <a:rPr lang="ru-RU" sz="2400" dirty="0">
                          <a:effectLst/>
                        </a:rPr>
                        <a:t> имена) и </a:t>
                      </a:r>
                      <a:r>
                        <a:rPr lang="ru-RU" sz="2400" dirty="0" err="1">
                          <a:effectLst/>
                        </a:rPr>
                        <a:t>определяне</a:t>
                      </a:r>
                      <a:r>
                        <a:rPr lang="ru-RU" sz="2400" dirty="0">
                          <a:effectLst/>
                        </a:rPr>
                        <a:t> на </a:t>
                      </a:r>
                      <a:r>
                        <a:rPr lang="ru-RU" sz="2400" b="1" dirty="0" err="1">
                          <a:effectLst/>
                        </a:rPr>
                        <a:t>граматическите</a:t>
                      </a:r>
                      <a:r>
                        <a:rPr lang="ru-RU" sz="2400" b="1" dirty="0">
                          <a:effectLst/>
                        </a:rPr>
                        <a:t> им </a:t>
                      </a:r>
                      <a:r>
                        <a:rPr lang="ru-RU" sz="2400" b="1" dirty="0" err="1">
                          <a:effectLst/>
                        </a:rPr>
                        <a:t>признаци</a:t>
                      </a:r>
                      <a:r>
                        <a:rPr lang="ru-RU" sz="2400" dirty="0">
                          <a:effectLst/>
                        </a:rPr>
                        <a:t>. </a:t>
                      </a:r>
                      <a:endParaRPr lang="bg-BG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Заглавие 1">
            <a:extLst>
              <a:ext uri="{FF2B5EF4-FFF2-40B4-BE49-F238E27FC236}">
                <a16:creationId xmlns:a16="http://schemas.microsoft.com/office/drawing/2014/main" id="{3D838646-3817-9C42-D189-147F73FEC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ПРОВЕРЯВАНО УЧЕБНО СЪДЪРЖАНИЕ </a:t>
            </a:r>
            <a:r>
              <a:rPr lang="bg-BG" sz="2400" dirty="0">
                <a:solidFill>
                  <a:srgbClr val="FF0000"/>
                </a:solidFill>
              </a:rPr>
              <a:t>ЧРЕЗ ЕЗИКОВИТЕ ЗАДАЧИ</a:t>
            </a:r>
            <a:br>
              <a:rPr lang="bg-BG" sz="2400" dirty="0">
                <a:solidFill>
                  <a:srgbClr val="0070C0"/>
                </a:solidFill>
              </a:rPr>
            </a:br>
            <a:endParaRPr lang="bg-BG" sz="2400" dirty="0"/>
          </a:p>
        </p:txBody>
      </p:sp>
      <p:sp>
        <p:nvSpPr>
          <p:cNvPr id="2" name="Контейнер за номер на слайда 1">
            <a:extLst>
              <a:ext uri="{FF2B5EF4-FFF2-40B4-BE49-F238E27FC236}">
                <a16:creationId xmlns:a16="http://schemas.microsoft.com/office/drawing/2014/main" id="{AF37C4BF-383D-A197-5930-9D1CD2A08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24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80815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926733"/>
              </p:ext>
            </p:extLst>
          </p:nvPr>
        </p:nvGraphicFramePr>
        <p:xfrm>
          <a:off x="1104900" y="1330117"/>
          <a:ext cx="9896776" cy="48553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89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78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8368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g-BG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2400" dirty="0">
                          <a:effectLst/>
                        </a:rPr>
                        <a:t>Проверявани компетентности</a:t>
                      </a:r>
                      <a:endParaRPr lang="bg-BG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4215">
                <a:tc>
                  <a:txBody>
                    <a:bodyPr/>
                    <a:lstStyle/>
                    <a:p>
                      <a:pPr marL="1825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2400" dirty="0">
                          <a:effectLst/>
                        </a:rPr>
                        <a:t>Езикови задачи</a:t>
                      </a: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g-BG" sz="2400" dirty="0">
                        <a:effectLst/>
                      </a:endParaRP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g-BG" sz="2400" dirty="0">
                        <a:effectLst/>
                      </a:endParaRP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g-BG" sz="2400" dirty="0">
                        <a:effectLst/>
                      </a:endParaRP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g-BG" sz="2400" dirty="0">
                        <a:effectLst/>
                      </a:endParaRP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g-BG" sz="2400" dirty="0">
                        <a:effectLst/>
                      </a:endParaRPr>
                    </a:p>
                  </a:txBody>
                  <a:tcPr marL="6350" marR="6350" marT="0" marB="0" anchor="b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Разграничаване</a:t>
                      </a:r>
                      <a:r>
                        <a:rPr lang="ru-RU" sz="2400" dirty="0">
                          <a:effectLst/>
                        </a:rPr>
                        <a:t> на </a:t>
                      </a:r>
                      <a:r>
                        <a:rPr lang="ru-RU" sz="2400" b="1" dirty="0" err="1">
                          <a:effectLst/>
                        </a:rPr>
                        <a:t>пряко</a:t>
                      </a:r>
                      <a:r>
                        <a:rPr lang="ru-RU" sz="2400" b="1" dirty="0">
                          <a:effectLst/>
                        </a:rPr>
                        <a:t> от </a:t>
                      </a:r>
                      <a:r>
                        <a:rPr lang="ru-RU" sz="2400" b="1" dirty="0" err="1">
                          <a:effectLst/>
                        </a:rPr>
                        <a:t>преносно</a:t>
                      </a:r>
                      <a:r>
                        <a:rPr lang="ru-RU" sz="2400" b="1" dirty="0">
                          <a:effectLst/>
                        </a:rPr>
                        <a:t> значение </a:t>
                      </a:r>
                      <a:r>
                        <a:rPr lang="ru-RU" sz="2400" dirty="0">
                          <a:effectLst/>
                        </a:rPr>
                        <a:t>на </a:t>
                      </a:r>
                      <a:r>
                        <a:rPr lang="ru-RU" sz="2400" dirty="0" err="1">
                          <a:effectLst/>
                        </a:rPr>
                        <a:t>думата</a:t>
                      </a:r>
                      <a:r>
                        <a:rPr lang="ru-RU" sz="2400" dirty="0">
                          <a:effectLst/>
                        </a:rPr>
                        <a:t>. </a:t>
                      </a:r>
                    </a:p>
                    <a:p>
                      <a:pPr indent="254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Разграничаване</a:t>
                      </a:r>
                      <a:r>
                        <a:rPr lang="ru-RU" sz="2400" dirty="0">
                          <a:effectLst/>
                        </a:rPr>
                        <a:t> на </a:t>
                      </a:r>
                      <a:r>
                        <a:rPr lang="ru-RU" sz="2400" b="1" dirty="0">
                          <a:effectLst/>
                        </a:rPr>
                        <a:t>просто изречение от сложно изречение</a:t>
                      </a:r>
                      <a:r>
                        <a:rPr lang="ru-RU" sz="2400" dirty="0">
                          <a:effectLst/>
                        </a:rPr>
                        <a:t>. </a:t>
                      </a:r>
                    </a:p>
                    <a:p>
                      <a:pPr indent="254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Образуване</a:t>
                      </a:r>
                      <a:r>
                        <a:rPr lang="ru-RU" sz="2400" dirty="0">
                          <a:effectLst/>
                        </a:rPr>
                        <a:t> на </a:t>
                      </a:r>
                      <a:r>
                        <a:rPr lang="ru-RU" sz="2400" dirty="0" err="1">
                          <a:effectLst/>
                        </a:rPr>
                        <a:t>различни</a:t>
                      </a:r>
                      <a:r>
                        <a:rPr lang="ru-RU" sz="2400" dirty="0">
                          <a:effectLst/>
                        </a:rPr>
                        <a:t> по </a:t>
                      </a:r>
                      <a:r>
                        <a:rPr lang="ru-RU" sz="2400" b="1" dirty="0">
                          <a:effectLst/>
                        </a:rPr>
                        <a:t>цел на </a:t>
                      </a:r>
                      <a:r>
                        <a:rPr lang="ru-RU" sz="2400" b="1" dirty="0" err="1">
                          <a:effectLst/>
                        </a:rPr>
                        <a:t>изказване</a:t>
                      </a:r>
                      <a:r>
                        <a:rPr lang="ru-RU" sz="2400" b="1" dirty="0">
                          <a:effectLst/>
                        </a:rPr>
                        <a:t> </a:t>
                      </a:r>
                      <a:r>
                        <a:rPr lang="ru-RU" sz="2400" dirty="0">
                          <a:effectLst/>
                        </a:rPr>
                        <a:t>и по </a:t>
                      </a:r>
                      <a:r>
                        <a:rPr lang="ru-RU" sz="2400" b="1" dirty="0" err="1">
                          <a:effectLst/>
                        </a:rPr>
                        <a:t>състав</a:t>
                      </a:r>
                      <a:r>
                        <a:rPr lang="ru-RU" sz="2400" b="1" dirty="0">
                          <a:effectLst/>
                        </a:rPr>
                        <a:t> изречения</a:t>
                      </a:r>
                      <a:r>
                        <a:rPr lang="ru-RU" sz="2400" dirty="0">
                          <a:effectLst/>
                        </a:rPr>
                        <a:t>.</a:t>
                      </a:r>
                    </a:p>
                    <a:p>
                      <a:pPr indent="254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effectLst/>
                        </a:rPr>
                        <a:t>Редактиране</a:t>
                      </a:r>
                      <a:r>
                        <a:rPr lang="ru-RU" sz="2400" dirty="0">
                          <a:effectLst/>
                        </a:rPr>
                        <a:t> на чужд текст.</a:t>
                      </a:r>
                    </a:p>
                    <a:p>
                      <a:pPr indent="254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Практическо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прилагане</a:t>
                      </a:r>
                      <a:r>
                        <a:rPr lang="ru-RU" sz="2400" dirty="0">
                          <a:effectLst/>
                        </a:rPr>
                        <a:t> на  </a:t>
                      </a:r>
                      <a:r>
                        <a:rPr lang="ru-RU" sz="2400" b="1" dirty="0">
                          <a:effectLst/>
                        </a:rPr>
                        <a:t>правила за </a:t>
                      </a:r>
                      <a:r>
                        <a:rPr lang="ru-RU" sz="2400" b="1" dirty="0" err="1">
                          <a:effectLst/>
                        </a:rPr>
                        <a:t>общуване</a:t>
                      </a:r>
                      <a:r>
                        <a:rPr lang="ru-RU" sz="2400" b="1" dirty="0">
                          <a:effectLst/>
                        </a:rPr>
                        <a:t> в интернет и чрез </a:t>
                      </a:r>
                      <a:r>
                        <a:rPr lang="ru-RU" sz="2400" b="1" dirty="0" err="1">
                          <a:effectLst/>
                        </a:rPr>
                        <a:t>електронни</a:t>
                      </a:r>
                      <a:r>
                        <a:rPr lang="ru-RU" sz="2400" b="1" dirty="0">
                          <a:effectLst/>
                        </a:rPr>
                        <a:t> средства</a:t>
                      </a:r>
                      <a:r>
                        <a:rPr lang="ru-RU" sz="2400" dirty="0">
                          <a:effectLst/>
                        </a:rPr>
                        <a:t>.</a:t>
                      </a:r>
                      <a:endParaRPr lang="bg-BG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ПРОВЕРЯВАНО УЧЕБНО СЪДЪРЖАНИЕ </a:t>
            </a:r>
            <a:r>
              <a:rPr lang="bg-BG" sz="2400" dirty="0">
                <a:solidFill>
                  <a:srgbClr val="FF0000"/>
                </a:solidFill>
              </a:rPr>
              <a:t>ЧРЕЗ ЕЗИКОВИТЕ ЗАДАЧИ</a:t>
            </a:r>
            <a:br>
              <a:rPr lang="bg-BG" sz="2400" dirty="0">
                <a:solidFill>
                  <a:srgbClr val="0070C0"/>
                </a:solidFill>
              </a:rPr>
            </a:br>
            <a:endParaRPr lang="bg-BG" sz="2400" dirty="0"/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25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45103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ПРОВЕРЯВАНИ ПРАВОПИСНИ ПРАВИЛА </a:t>
            </a:r>
            <a:r>
              <a:rPr lang="ru-RU" sz="2400" dirty="0">
                <a:solidFill>
                  <a:srgbClr val="FF0000"/>
                </a:solidFill>
              </a:rPr>
              <a:t>ЧРЕЗ </a:t>
            </a:r>
            <a:r>
              <a:rPr lang="bg-BG" sz="2400" dirty="0">
                <a:solidFill>
                  <a:srgbClr val="FF0000"/>
                </a:solidFill>
              </a:rPr>
              <a:t>ЕЗИКОВИТЕ ЗАДАЧИ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61440"/>
            <a:ext cx="9982200" cy="481076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bg-BG" sz="2400" b="1" dirty="0"/>
              <a:t>Правописните правила</a:t>
            </a:r>
            <a:r>
              <a:rPr lang="bg-BG" sz="2400" dirty="0"/>
              <a:t>, които може да се съдържат в нея, са правопис на:</a:t>
            </a:r>
          </a:p>
          <a:p>
            <a:pPr lvl="0"/>
            <a:r>
              <a:rPr lang="bg-BG" sz="2400" dirty="0"/>
              <a:t>звучни съгласни в средата и края на думата, които може да се проверяват със сродни думи или форми на думата;</a:t>
            </a:r>
          </a:p>
          <a:p>
            <a:pPr lvl="0"/>
            <a:r>
              <a:rPr lang="bg-BG" sz="2400" dirty="0" err="1"/>
              <a:t>неударени</a:t>
            </a:r>
            <a:r>
              <a:rPr lang="bg-BG" sz="2400" dirty="0"/>
              <a:t> гласни, които може да се проверяват със сродни думи;</a:t>
            </a:r>
          </a:p>
          <a:p>
            <a:pPr lvl="0"/>
            <a:r>
              <a:rPr lang="bg-BG" sz="2400" dirty="0"/>
              <a:t>думи с представки;</a:t>
            </a:r>
          </a:p>
          <a:p>
            <a:pPr lvl="0"/>
            <a:r>
              <a:rPr lang="bg-BG" sz="2400" dirty="0"/>
              <a:t>думи с меки съгласни;</a:t>
            </a:r>
          </a:p>
          <a:p>
            <a:pPr lvl="0"/>
            <a:r>
              <a:rPr lang="bg-BG" sz="2400" dirty="0"/>
              <a:t>думи с група съгласни (струпани съгласни);</a:t>
            </a:r>
          </a:p>
          <a:p>
            <a:pPr lvl="0"/>
            <a:r>
              <a:rPr lang="bg-BG" sz="2400" dirty="0"/>
              <a:t>съществителни собствени имена;</a:t>
            </a:r>
          </a:p>
          <a:p>
            <a:pPr lvl="0"/>
            <a:r>
              <a:rPr lang="bg-BG" sz="2400" dirty="0"/>
              <a:t>съществителни имена от мъжки род, които в </a:t>
            </a:r>
            <a:r>
              <a:rPr lang="bg-BG" sz="2400" dirty="0" err="1"/>
              <a:t>ед.ч</a:t>
            </a:r>
            <a:r>
              <a:rPr lang="bg-BG" sz="2400" dirty="0"/>
              <a:t>. завършват на Й, а в </a:t>
            </a:r>
            <a:r>
              <a:rPr lang="bg-BG" sz="2400" dirty="0" err="1"/>
              <a:t>мн.ч</a:t>
            </a:r>
            <a:r>
              <a:rPr lang="bg-BG" sz="2400" dirty="0"/>
              <a:t>. ‒ на И;</a:t>
            </a:r>
          </a:p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26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5879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ПРОВЕРЯВАНИ ПРАВОПИСНИ ПРАВИЛА </a:t>
            </a:r>
            <a:r>
              <a:rPr lang="ru-RU" sz="2400" dirty="0">
                <a:solidFill>
                  <a:srgbClr val="FF0000"/>
                </a:solidFill>
              </a:rPr>
              <a:t>ЧРЕЗ </a:t>
            </a:r>
            <a:r>
              <a:rPr lang="bg-BG" sz="2400" dirty="0">
                <a:solidFill>
                  <a:srgbClr val="FF0000"/>
                </a:solidFill>
              </a:rPr>
              <a:t>ЕЗИКОВИТЕ ЗАДАЧИ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899" y="1412240"/>
            <a:ext cx="9982200" cy="4810760"/>
          </a:xfrm>
        </p:spPr>
        <p:txBody>
          <a:bodyPr>
            <a:normAutofit lnSpcReduction="10000"/>
          </a:bodyPr>
          <a:lstStyle/>
          <a:p>
            <a:pPr lvl="0"/>
            <a:r>
              <a:rPr lang="bg-BG" sz="2400" dirty="0"/>
              <a:t>членувани съществителни или числителни имена, които се пишат с двойно </a:t>
            </a:r>
            <a:r>
              <a:rPr lang="bg-BG" sz="2400" i="1" dirty="0"/>
              <a:t>-т-</a:t>
            </a:r>
            <a:r>
              <a:rPr lang="bg-BG" sz="2400" dirty="0"/>
              <a:t>;</a:t>
            </a:r>
          </a:p>
          <a:p>
            <a:pPr lvl="0"/>
            <a:r>
              <a:rPr lang="bg-BG" sz="2400" dirty="0"/>
              <a:t>съществителни имена от ж.р., които в основната си форма завършват на </a:t>
            </a:r>
            <a:r>
              <a:rPr lang="bg-BG" sz="2400" i="1" dirty="0"/>
              <a:t>-щ;</a:t>
            </a:r>
            <a:endParaRPr lang="bg-BG" sz="2400" dirty="0"/>
          </a:p>
          <a:p>
            <a:pPr lvl="0"/>
            <a:r>
              <a:rPr lang="bg-BG" sz="2400" dirty="0"/>
              <a:t>прилагателни имена с двойно </a:t>
            </a:r>
            <a:r>
              <a:rPr lang="bg-BG" sz="2400" i="1" dirty="0"/>
              <a:t>-н- (-</a:t>
            </a:r>
            <a:r>
              <a:rPr lang="bg-BG" sz="2400" i="1" dirty="0" err="1"/>
              <a:t>нн</a:t>
            </a:r>
            <a:r>
              <a:rPr lang="bg-BG" sz="2400" i="1" dirty="0"/>
              <a:t>-</a:t>
            </a:r>
            <a:r>
              <a:rPr lang="bg-BG" sz="2400" dirty="0"/>
              <a:t>);</a:t>
            </a:r>
          </a:p>
          <a:p>
            <a:pPr lvl="0"/>
            <a:r>
              <a:rPr lang="bg-BG" sz="2400" dirty="0"/>
              <a:t>степенувани прилагателни имена;</a:t>
            </a:r>
          </a:p>
          <a:p>
            <a:pPr lvl="0"/>
            <a:r>
              <a:rPr lang="bg-BG" sz="2400" dirty="0"/>
              <a:t>сложни съществителни имена;</a:t>
            </a:r>
          </a:p>
          <a:p>
            <a:pPr lvl="0"/>
            <a:r>
              <a:rPr lang="bg-BG" sz="2400" dirty="0"/>
              <a:t>сложни прилагателни имена;</a:t>
            </a:r>
          </a:p>
          <a:p>
            <a:pPr lvl="0"/>
            <a:r>
              <a:rPr lang="bg-BG" sz="2400" dirty="0"/>
              <a:t>сложни числителни имена;</a:t>
            </a:r>
          </a:p>
          <a:p>
            <a:pPr lvl="0"/>
            <a:r>
              <a:rPr lang="bg-BG" sz="2400" dirty="0"/>
              <a:t>думи с Ъ/А в последната сричка;</a:t>
            </a:r>
          </a:p>
          <a:p>
            <a:pPr lvl="0"/>
            <a:endParaRPr lang="bg-BG" sz="2400" dirty="0"/>
          </a:p>
          <a:p>
            <a:pPr marL="0" indent="0">
              <a:buNone/>
            </a:pPr>
            <a:endParaRPr lang="bg-BG" sz="2400" dirty="0"/>
          </a:p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27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546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ПРОВЕРЯВАНИ ПРАВОПИСНИ ПРАВИЛА </a:t>
            </a:r>
            <a:r>
              <a:rPr lang="ru-RU" sz="2400" dirty="0">
                <a:solidFill>
                  <a:srgbClr val="FF0000"/>
                </a:solidFill>
              </a:rPr>
              <a:t>ЧРЕЗ </a:t>
            </a:r>
            <a:r>
              <a:rPr lang="bg-BG" sz="2400" dirty="0">
                <a:solidFill>
                  <a:srgbClr val="FF0000"/>
                </a:solidFill>
              </a:rPr>
              <a:t>ЕЗИКОВИТЕ ЗАДАЧИ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61440"/>
            <a:ext cx="9982200" cy="4810760"/>
          </a:xfrm>
        </p:spPr>
        <p:txBody>
          <a:bodyPr>
            <a:normAutofit lnSpcReduction="10000"/>
          </a:bodyPr>
          <a:lstStyle/>
          <a:p>
            <a:pPr lvl="0"/>
            <a:r>
              <a:rPr lang="bg-BG" sz="2400" dirty="0"/>
              <a:t>глаголи в 1 л. </a:t>
            </a:r>
            <a:r>
              <a:rPr lang="bg-BG" sz="2400" dirty="0" err="1"/>
              <a:t>ед.ч</a:t>
            </a:r>
            <a:r>
              <a:rPr lang="bg-BG" sz="2400" dirty="0"/>
              <a:t>. и 3 л. </a:t>
            </a:r>
            <a:r>
              <a:rPr lang="bg-BG" sz="2400" dirty="0" err="1"/>
              <a:t>мн.ч.</a:t>
            </a:r>
            <a:r>
              <a:rPr lang="bg-BG" sz="2400" dirty="0"/>
              <a:t> с крайна ударена сричка;</a:t>
            </a:r>
          </a:p>
          <a:p>
            <a:pPr lvl="0"/>
            <a:r>
              <a:rPr lang="bg-BG" sz="2400" dirty="0"/>
              <a:t>думи с ЙО и ЬО;</a:t>
            </a:r>
          </a:p>
          <a:p>
            <a:pPr lvl="0"/>
            <a:r>
              <a:rPr lang="bg-BG" sz="2400" dirty="0"/>
              <a:t>думи с Я или Ю;</a:t>
            </a:r>
          </a:p>
          <a:p>
            <a:pPr lvl="0"/>
            <a:r>
              <a:rPr lang="bg-BG" sz="2400" dirty="0"/>
              <a:t>думи с Й;</a:t>
            </a:r>
          </a:p>
          <a:p>
            <a:pPr lvl="0"/>
            <a:r>
              <a:rPr lang="bg-BG" sz="2400" dirty="0"/>
              <a:t>думи с Щ;</a:t>
            </a:r>
          </a:p>
          <a:p>
            <a:pPr lvl="0"/>
            <a:r>
              <a:rPr lang="bg-BG" sz="2400" dirty="0"/>
              <a:t>думи с ДЖ;</a:t>
            </a:r>
          </a:p>
          <a:p>
            <a:pPr lvl="0"/>
            <a:r>
              <a:rPr lang="bg-BG" sz="2400" dirty="0"/>
              <a:t>разделно писане на малките думи;</a:t>
            </a:r>
          </a:p>
          <a:p>
            <a:pPr lvl="0"/>
            <a:r>
              <a:rPr lang="bg-BG" sz="2400" dirty="0"/>
              <a:t>представки;</a:t>
            </a:r>
          </a:p>
          <a:p>
            <a:pPr lvl="0"/>
            <a:r>
              <a:rPr lang="bg-BG" sz="2400" dirty="0"/>
              <a:t>изречения по цел на изказване.</a:t>
            </a:r>
          </a:p>
          <a:p>
            <a:pPr lvl="0"/>
            <a:endParaRPr lang="bg-BG" sz="2400" dirty="0"/>
          </a:p>
          <a:p>
            <a:pPr marL="0" indent="0">
              <a:buNone/>
            </a:pPr>
            <a:endParaRPr lang="bg-BG" sz="2400" dirty="0"/>
          </a:p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28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0867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76412"/>
            <a:ext cx="9982200" cy="480541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bg-BG" sz="2800" b="1" dirty="0"/>
              <a:t>46 </a:t>
            </a:r>
            <a:r>
              <a:rPr lang="bg-BG" sz="2800" dirty="0"/>
              <a:t>думи </a:t>
            </a:r>
            <a:r>
              <a:rPr lang="bg-BG" sz="2400" dirty="0">
                <a:solidFill>
                  <a:srgbClr val="202122"/>
                </a:solidFill>
                <a:highlight>
                  <a:srgbClr val="FFFF00"/>
                </a:highlight>
                <a:latin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(Уикипедия: </a:t>
            </a:r>
            <a:r>
              <a:rPr lang="bg-BG" sz="2400" noProof="0" dirty="0">
                <a:highlight>
                  <a:srgbClr val="FFFF00"/>
                </a:highlight>
                <a:hlinkClick r:id="rId2"/>
              </a:rPr>
              <a:t>„</a:t>
            </a:r>
            <a:r>
              <a:rPr lang="bg-BG" sz="2400" dirty="0">
                <a:solidFill>
                  <a:srgbClr val="202122"/>
                </a:solidFill>
                <a:highlight>
                  <a:srgbClr val="FFFF00"/>
                </a:highlight>
                <a:latin typeface="Arial" panose="020B0604020202020204" pitchFamily="34" charset="0"/>
                <a:hlinkClick r:id="rId2"/>
              </a:rPr>
              <a:t>Коригирането д</a:t>
            </a:r>
            <a:r>
              <a:rPr lang="bg-BG" sz="2400" b="0" i="0" noProof="0" dirty="0">
                <a:solidFill>
                  <a:srgbClr val="2021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hlinkClick r:id="rId2"/>
              </a:rPr>
              <a:t>а не се бърка с </a:t>
            </a:r>
            <a:r>
              <a:rPr lang="bg-BG" sz="2400" b="1" i="0" noProof="0" dirty="0">
                <a:solidFill>
                  <a:srgbClr val="2021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hlinkClick r:id="rId2"/>
              </a:rPr>
              <a:t>редактирането</a:t>
            </a:r>
            <a:r>
              <a:rPr lang="bg-BG" sz="2400" b="0" i="0" noProof="0" dirty="0">
                <a:solidFill>
                  <a:srgbClr val="202122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hlinkClick r:id="rId2"/>
              </a:rPr>
              <a:t>, което се занимава с подобряване стила на писане, изказа и богатството на изразяване, премахване на неточности и неправилни конструкции и подобряване яснотата на изразяване.“)</a:t>
            </a:r>
            <a:endParaRPr lang="bg-BG" sz="2400" noProof="0" dirty="0">
              <a:highlight>
                <a:srgbClr val="FFFF00"/>
              </a:highlight>
            </a:endParaRPr>
          </a:p>
          <a:p>
            <a:pPr marL="0" indent="182563" algn="l">
              <a:buNone/>
            </a:pP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Първите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лу</a:t>
            </a:r>
            <a:r>
              <a:rPr lang="ru-RU" sz="2800" b="1" u="none" strike="noStrike" baseline="0" dirty="0">
                <a:solidFill>
                  <a:srgbClr val="00B050"/>
                </a:solidFill>
                <a:latin typeface="Times New Roman" panose="02020603050405020304" pitchFamily="18" charset="0"/>
              </a:rPr>
              <a:t>н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и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л</a:t>
            </a:r>
            <a:r>
              <a:rPr lang="ru-RU" sz="2800" b="1" u="none" strike="noStrike" baseline="0" dirty="0" err="1">
                <a:solidFill>
                  <a:srgbClr val="FF9900"/>
                </a:solidFill>
                <a:latin typeface="Times New Roman" panose="02020603050405020304" pitchFamily="18" charset="0"/>
              </a:rPr>
              <a:t>а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чи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блесн</a:t>
            </a:r>
            <a:r>
              <a:rPr lang="ru-RU" sz="2800" b="1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ъ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ха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в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тъмната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есе</a:t>
            </a:r>
            <a:r>
              <a:rPr lang="ru-RU" sz="2800" b="1" u="none" strike="noStrike" baseline="0" dirty="0" err="1">
                <a:solidFill>
                  <a:srgbClr val="00B050"/>
                </a:solidFill>
                <a:latin typeface="Times New Roman" panose="02020603050405020304" pitchFamily="18" charset="0"/>
              </a:rPr>
              <a:t>н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нош.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</a:t>
            </a:r>
            <a:r>
              <a:rPr lang="ru-RU" sz="2800" b="1" u="none" strike="noStrike" baseline="0" dirty="0" err="1">
                <a:solidFill>
                  <a:srgbClr val="CC00FF"/>
                </a:solidFill>
                <a:latin typeface="Times New Roman" panose="02020603050405020304" pitchFamily="18" charset="0"/>
              </a:rPr>
              <a:t>ъ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плака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небето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Светнаха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малките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</a:t>
            </a:r>
            <a:r>
              <a:rPr lang="ru-RU" sz="2800" b="1" u="none" strike="noStrike" baseline="0" dirty="0" err="1">
                <a:solidFill>
                  <a:srgbClr val="FF9900"/>
                </a:solidFill>
                <a:latin typeface="Times New Roman" panose="02020603050405020304" pitchFamily="18" charset="0"/>
              </a:rPr>
              <a:t>а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ждовни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капки.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Н</a:t>
            </a:r>
            <a:r>
              <a:rPr lang="ru-RU" sz="2800" b="1" u="none" strike="noStrike" baseline="0" dirty="0" err="1">
                <a:solidFill>
                  <a:srgbClr val="CC00FF"/>
                </a:solidFill>
                <a:latin typeface="Times New Roman" panose="02020603050405020304" pitchFamily="18" charset="0"/>
              </a:rPr>
              <a:t>а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поиха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жадн</a:t>
            </a:r>
            <a:r>
              <a:rPr lang="ru-RU" sz="2800" b="1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ъ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та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почва.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Пр</a:t>
            </a:r>
            <a:r>
              <a:rPr lang="ru-RU" sz="2800" b="1" u="none" strike="noStrike" baseline="0" dirty="0" err="1">
                <a:solidFill>
                  <a:srgbClr val="CC00FF"/>
                </a:solidFill>
                <a:latin typeface="Times New Roman" panose="02020603050405020304" pitchFamily="18" charset="0"/>
              </a:rPr>
              <a:t>и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тихнаха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b="1" u="none" strike="noStrike" baseline="0" dirty="0" err="1">
                <a:solidFill>
                  <a:srgbClr val="009999"/>
                </a:solidFill>
                <a:latin typeface="Times New Roman" panose="02020603050405020304" pitchFamily="18" charset="0"/>
              </a:rPr>
              <a:t>в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мрака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</a:t>
            </a:r>
            <a:r>
              <a:rPr lang="ru-RU" sz="2800" b="1" u="none" strike="noStrike" baseline="0" dirty="0" err="1">
                <a:solidFill>
                  <a:srgbClr val="FF9900"/>
                </a:solidFill>
                <a:latin typeface="Times New Roman" panose="02020603050405020304" pitchFamily="18" charset="0"/>
              </a:rPr>
              <a:t>а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рветата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Старият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дъ</a:t>
            </a:r>
            <a:r>
              <a:rPr lang="ru-RU" sz="2800" b="1" u="none" strike="noStrike" baseline="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п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стоеше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гор</a:t>
            </a:r>
            <a:r>
              <a:rPr lang="ru-RU" sz="2800" b="1" u="none" strike="noStrike" baseline="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т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и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краси</a:t>
            </a:r>
            <a:r>
              <a:rPr lang="ru-RU" sz="2800" b="1" u="none" strike="noStrike" baseline="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ф</a:t>
            </a:r>
            <a:r>
              <a:rPr lang="ru-RU" sz="2800" b="1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Сенките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на клоните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му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рисуваха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стра</a:t>
            </a:r>
            <a:r>
              <a:rPr lang="ru-RU" sz="2800" b="1" u="none" strike="noStrike" baseline="0" dirty="0" err="1">
                <a:solidFill>
                  <a:srgbClr val="00B050"/>
                </a:solidFill>
                <a:latin typeface="Times New Roman" panose="02020603050405020304" pitchFamily="18" charset="0"/>
              </a:rPr>
              <a:t>нн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форми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по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мокрия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път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и покривите на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къ</a:t>
            </a:r>
            <a:r>
              <a:rPr lang="ru-RU" sz="2800" b="1" u="none" strike="noStrike" baseline="0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шт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ите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Ледени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ветрове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тичаха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по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спя</a:t>
            </a:r>
            <a:r>
              <a:rPr lang="ru-RU" sz="2800" b="1" u="none" strike="noStrike" baseline="0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шт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ите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улици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bg-BG" sz="2800" dirty="0"/>
          </a:p>
        </p:txBody>
      </p:sp>
      <p:sp>
        <p:nvSpPr>
          <p:cNvPr id="5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ТЕКСТ ЗА „РЕДАКТИРАНЕ“ – ПОПРАВКА НА ПРАВОПИСНИ ГРЕШКИ</a:t>
            </a:r>
            <a:br>
              <a:rPr lang="bg-BG" sz="2400" dirty="0">
                <a:solidFill>
                  <a:srgbClr val="0070C0"/>
                </a:solidFill>
              </a:rPr>
            </a:br>
            <a:endParaRPr lang="bg-BG" sz="2400" dirty="0">
              <a:solidFill>
                <a:srgbClr val="0070C0"/>
              </a:solidFill>
            </a:endParaRP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29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87018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лавие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НАРЕДБА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№ 11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СЕПТЕМВРИ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2016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г.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ЗА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ОЦЕНЯВАНЕ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 РЕЗУЛТАТИТЕ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ОБУЧЕНИЕТО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УЧЕНИЦИТЕ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4" name="Контейнер на съдържание 13"/>
          <p:cNvSpPr>
            <a:spLocks noGrp="1"/>
          </p:cNvSpPr>
          <p:nvPr>
            <p:ph idx="1"/>
          </p:nvPr>
        </p:nvSpPr>
        <p:spPr>
          <a:xfrm>
            <a:off x="950895" y="1340318"/>
            <a:ext cx="9982200" cy="4572000"/>
          </a:xfrm>
        </p:spPr>
        <p:txBody>
          <a:bodyPr rtlCol="0">
            <a:noAutofit/>
          </a:bodyPr>
          <a:lstStyle/>
          <a:p>
            <a:pPr marL="0" indent="0">
              <a:buNone/>
            </a:pPr>
            <a:r>
              <a:rPr lang="ru-RU" sz="2400" dirty="0"/>
              <a:t>Чл. 47</a:t>
            </a:r>
            <a:endParaRPr lang="en-US" sz="2400" dirty="0"/>
          </a:p>
          <a:p>
            <a:r>
              <a:rPr lang="ru-RU" sz="2400" dirty="0"/>
              <a:t>(1) </a:t>
            </a:r>
            <a:r>
              <a:rPr lang="ru-RU" sz="2400" dirty="0" err="1"/>
              <a:t>Национални</a:t>
            </a:r>
            <a:r>
              <a:rPr lang="ru-RU" sz="2400" dirty="0"/>
              <a:t> </a:t>
            </a:r>
            <a:r>
              <a:rPr lang="ru-RU" sz="2400" dirty="0" err="1"/>
              <a:t>външни</a:t>
            </a:r>
            <a:r>
              <a:rPr lang="ru-RU" sz="2400" dirty="0"/>
              <a:t> </a:t>
            </a:r>
            <a:r>
              <a:rPr lang="ru-RU" sz="2400" dirty="0" err="1"/>
              <a:t>оценявания</a:t>
            </a:r>
            <a:r>
              <a:rPr lang="ru-RU" sz="2400" dirty="0"/>
              <a:t> в </a:t>
            </a:r>
            <a:r>
              <a:rPr lang="ru-RU" sz="2400" dirty="0" err="1"/>
              <a:t>системата</a:t>
            </a:r>
            <a:r>
              <a:rPr lang="ru-RU" sz="2400" dirty="0"/>
              <a:t> на </a:t>
            </a:r>
            <a:r>
              <a:rPr lang="ru-RU" sz="2400" dirty="0" err="1"/>
              <a:t>училищното</a:t>
            </a:r>
            <a:r>
              <a:rPr lang="ru-RU" sz="2400" dirty="0"/>
              <a:t> образование </a:t>
            </a:r>
            <a:r>
              <a:rPr lang="ru-RU" sz="2400" b="1" dirty="0"/>
              <a:t>се </a:t>
            </a:r>
            <a:r>
              <a:rPr lang="ru-RU" sz="2400" b="1" dirty="0" err="1"/>
              <a:t>провеждат</a:t>
            </a:r>
            <a:r>
              <a:rPr lang="ru-RU" sz="2400" b="1" dirty="0"/>
              <a:t> в края на </a:t>
            </a:r>
            <a:r>
              <a:rPr lang="ru-RU" sz="2400" b="1" dirty="0" err="1"/>
              <a:t>началния</a:t>
            </a:r>
            <a:r>
              <a:rPr lang="ru-RU" sz="2400" b="1" dirty="0"/>
              <a:t> </a:t>
            </a:r>
            <a:r>
              <a:rPr lang="ru-RU" sz="2400" b="1" dirty="0" err="1"/>
              <a:t>етап</a:t>
            </a:r>
            <a:r>
              <a:rPr lang="ru-RU" sz="2400" b="1" dirty="0"/>
              <a:t> </a:t>
            </a:r>
            <a:r>
              <a:rPr lang="ru-RU" sz="2400" dirty="0"/>
              <a:t>на </a:t>
            </a:r>
            <a:r>
              <a:rPr lang="ru-RU" sz="2400" dirty="0" err="1"/>
              <a:t>основната</a:t>
            </a:r>
            <a:r>
              <a:rPr lang="ru-RU" sz="2400" dirty="0"/>
              <a:t> степен на образование…</a:t>
            </a:r>
          </a:p>
          <a:p>
            <a:r>
              <a:rPr lang="ru-RU" sz="2400" dirty="0"/>
              <a:t>(3) За </a:t>
            </a:r>
            <a:r>
              <a:rPr lang="ru-RU" sz="2400" dirty="0" err="1"/>
              <a:t>провеждане</a:t>
            </a:r>
            <a:r>
              <a:rPr lang="ru-RU" sz="2400" dirty="0"/>
              <a:t> на </a:t>
            </a:r>
            <a:r>
              <a:rPr lang="ru-RU" sz="2400" dirty="0" err="1"/>
              <a:t>национално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r>
              <a:rPr lang="ru-RU" sz="2400" dirty="0"/>
              <a:t> </a:t>
            </a:r>
            <a:r>
              <a:rPr lang="ru-RU" sz="2400" b="1" dirty="0" err="1"/>
              <a:t>министърът</a:t>
            </a:r>
            <a:r>
              <a:rPr lang="ru-RU" sz="2400" dirty="0"/>
              <a:t> на </a:t>
            </a:r>
            <a:r>
              <a:rPr lang="ru-RU" sz="2400" dirty="0" err="1"/>
              <a:t>образованието</a:t>
            </a:r>
            <a:r>
              <a:rPr lang="ru-RU" sz="2400" dirty="0"/>
              <a:t> и </a:t>
            </a:r>
            <a:r>
              <a:rPr lang="ru-RU" sz="2400" dirty="0" err="1"/>
              <a:t>науката</a:t>
            </a:r>
            <a:r>
              <a:rPr lang="ru-RU" sz="2400" dirty="0"/>
              <a:t> </a:t>
            </a:r>
            <a:r>
              <a:rPr lang="ru-RU" sz="2400" dirty="0" err="1"/>
              <a:t>преди</a:t>
            </a:r>
            <a:r>
              <a:rPr lang="ru-RU" sz="2400" dirty="0"/>
              <a:t> </a:t>
            </a:r>
            <a:r>
              <a:rPr lang="ru-RU" sz="2400" dirty="0" err="1"/>
              <a:t>началото</a:t>
            </a:r>
            <a:r>
              <a:rPr lang="ru-RU" sz="2400" dirty="0"/>
              <a:t> на </a:t>
            </a:r>
            <a:r>
              <a:rPr lang="ru-RU" sz="2400" dirty="0" err="1"/>
              <a:t>учебната</a:t>
            </a:r>
            <a:r>
              <a:rPr lang="ru-RU" sz="2400" dirty="0"/>
              <a:t> година </a:t>
            </a:r>
            <a:r>
              <a:rPr lang="ru-RU" sz="2400" b="1" dirty="0" err="1"/>
              <a:t>издава</a:t>
            </a:r>
            <a:r>
              <a:rPr lang="ru-RU" sz="2400" dirty="0"/>
              <a:t> </a:t>
            </a:r>
            <a:r>
              <a:rPr lang="ru-RU" sz="2400" b="1" dirty="0" err="1"/>
              <a:t>заповед</a:t>
            </a:r>
            <a:r>
              <a:rPr lang="ru-RU" sz="2400" dirty="0"/>
              <a:t>, в </a:t>
            </a:r>
            <a:r>
              <a:rPr lang="ru-RU" sz="2400" dirty="0" err="1"/>
              <a:t>която</a:t>
            </a:r>
            <a:r>
              <a:rPr lang="ru-RU" sz="2400" dirty="0"/>
              <a:t> се определят </a:t>
            </a:r>
            <a:r>
              <a:rPr lang="ru-RU" sz="2400" b="1" dirty="0" err="1"/>
              <a:t>класът</a:t>
            </a:r>
            <a:r>
              <a:rPr lang="ru-RU" sz="2400" dirty="0"/>
              <a:t>, </a:t>
            </a:r>
            <a:r>
              <a:rPr lang="ru-RU" sz="2400" dirty="0" err="1"/>
              <a:t>учебните</a:t>
            </a:r>
            <a:r>
              <a:rPr lang="ru-RU" sz="2400" dirty="0"/>
              <a:t> </a:t>
            </a:r>
            <a:r>
              <a:rPr lang="ru-RU" sz="2400" b="1" dirty="0" err="1"/>
              <a:t>предмети</a:t>
            </a:r>
            <a:r>
              <a:rPr lang="ru-RU" sz="2400" dirty="0"/>
              <a:t> и </a:t>
            </a:r>
            <a:r>
              <a:rPr lang="ru-RU" sz="2400" dirty="0" err="1"/>
              <a:t>конкретните</a:t>
            </a:r>
            <a:r>
              <a:rPr lang="ru-RU" sz="2400" dirty="0"/>
              <a:t> </a:t>
            </a:r>
            <a:r>
              <a:rPr lang="ru-RU" sz="2400" b="1" dirty="0" err="1"/>
              <a:t>дати</a:t>
            </a:r>
            <a:r>
              <a:rPr lang="ru-RU" sz="2400" dirty="0"/>
              <a:t> за </a:t>
            </a:r>
            <a:r>
              <a:rPr lang="ru-RU" sz="2400" dirty="0" err="1"/>
              <a:t>провеждане</a:t>
            </a:r>
            <a:r>
              <a:rPr lang="ru-RU" sz="2400" dirty="0"/>
              <a:t> на </a:t>
            </a:r>
            <a:r>
              <a:rPr lang="ru-RU" sz="2400" dirty="0" err="1"/>
              <a:t>националното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r>
              <a:rPr lang="ru-RU" sz="2400" dirty="0"/>
              <a:t>, </a:t>
            </a:r>
            <a:r>
              <a:rPr lang="ru-RU" sz="2400" dirty="0" err="1"/>
              <a:t>както</a:t>
            </a:r>
            <a:r>
              <a:rPr lang="ru-RU" sz="2400" dirty="0"/>
              <a:t> и </a:t>
            </a:r>
            <a:r>
              <a:rPr lang="ru-RU" sz="2400" dirty="0" err="1"/>
              <a:t>началото</a:t>
            </a:r>
            <a:r>
              <a:rPr lang="ru-RU" sz="2400" dirty="0"/>
              <a:t> на </a:t>
            </a:r>
            <a:r>
              <a:rPr lang="ru-RU" sz="2400" dirty="0" err="1"/>
              <a:t>всеки</a:t>
            </a:r>
            <a:r>
              <a:rPr lang="ru-RU" sz="2400" dirty="0"/>
              <a:t> от </a:t>
            </a:r>
            <a:r>
              <a:rPr lang="ru-RU" sz="2400" dirty="0" err="1"/>
              <a:t>изпитите</a:t>
            </a:r>
            <a:r>
              <a:rPr lang="ru-RU" sz="2400" dirty="0"/>
              <a:t>. </a:t>
            </a:r>
          </a:p>
          <a:p>
            <a:r>
              <a:rPr lang="bg-BG" sz="2400" dirty="0"/>
              <a:t>Чл. 41. </a:t>
            </a:r>
            <a:r>
              <a:rPr lang="ru-RU" sz="2400" dirty="0"/>
              <a:t>(7) </a:t>
            </a:r>
            <a:r>
              <a:rPr lang="ru-RU" sz="2400" b="1" dirty="0" err="1"/>
              <a:t>Продължителността</a:t>
            </a:r>
            <a:r>
              <a:rPr lang="ru-RU" sz="2400" dirty="0"/>
              <a:t> на </a:t>
            </a:r>
            <a:r>
              <a:rPr lang="ru-RU" sz="2400" dirty="0" err="1"/>
              <a:t>изпитите</a:t>
            </a:r>
            <a:r>
              <a:rPr lang="ru-RU" sz="2400" dirty="0"/>
              <a:t> за </a:t>
            </a:r>
            <a:r>
              <a:rPr lang="ru-RU" sz="2400" dirty="0" err="1"/>
              <a:t>класовете</a:t>
            </a:r>
            <a:r>
              <a:rPr lang="ru-RU" sz="2400" dirty="0"/>
              <a:t> от </a:t>
            </a:r>
            <a:r>
              <a:rPr lang="ru-RU" sz="2400" dirty="0" err="1"/>
              <a:t>началния</a:t>
            </a:r>
            <a:r>
              <a:rPr lang="ru-RU" sz="2400" dirty="0"/>
              <a:t> </a:t>
            </a:r>
            <a:r>
              <a:rPr lang="ru-RU" sz="2400" dirty="0" err="1"/>
              <a:t>етап</a:t>
            </a:r>
            <a:r>
              <a:rPr lang="ru-RU" sz="2400" dirty="0"/>
              <a:t> на </a:t>
            </a:r>
            <a:r>
              <a:rPr lang="ru-RU" sz="2400" dirty="0" err="1"/>
              <a:t>основната</a:t>
            </a:r>
            <a:r>
              <a:rPr lang="ru-RU" sz="2400" dirty="0"/>
              <a:t> степен е </a:t>
            </a:r>
            <a:r>
              <a:rPr lang="ru-RU" sz="2400" b="1" dirty="0"/>
              <a:t>един астрономически час </a:t>
            </a:r>
            <a:r>
              <a:rPr lang="ru-RU" sz="2400" dirty="0"/>
              <a:t>– в </a:t>
            </a:r>
            <a:r>
              <a:rPr lang="ru-RU" sz="2400" dirty="0" err="1"/>
              <a:t>случаите</a:t>
            </a:r>
            <a:r>
              <a:rPr lang="ru-RU" sz="2400" dirty="0"/>
              <a:t>, </a:t>
            </a:r>
            <a:r>
              <a:rPr lang="ru-RU" sz="2400" dirty="0" err="1"/>
              <a:t>когато</a:t>
            </a:r>
            <a:r>
              <a:rPr lang="ru-RU" sz="2400" dirty="0"/>
              <a:t> </a:t>
            </a:r>
            <a:r>
              <a:rPr lang="ru-RU" sz="2400" dirty="0" err="1"/>
              <a:t>изпитът</a:t>
            </a:r>
            <a:r>
              <a:rPr lang="ru-RU" sz="2400" dirty="0"/>
              <a:t> е </a:t>
            </a:r>
            <a:r>
              <a:rPr lang="ru-RU" sz="2400" dirty="0" err="1"/>
              <a:t>писмен</a:t>
            </a:r>
            <a:r>
              <a:rPr lang="ru-RU" sz="2400" dirty="0"/>
              <a:t> или практически.</a:t>
            </a:r>
            <a:endParaRPr lang="en-US" sz="2400" dirty="0"/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3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84749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СЪВРЕМЕННИ ПРОУЧВАНИЯ ЗА ОВЛАДЯВАНЕТО НА ПРАВОПИСА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290320"/>
            <a:ext cx="9982200" cy="48818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400" dirty="0"/>
              <a:t>Защо учениците грешат?</a:t>
            </a:r>
          </a:p>
          <a:p>
            <a:r>
              <a:rPr lang="bg-BG" sz="2400" u="sng" dirty="0"/>
              <a:t>Причина: </a:t>
            </a:r>
            <a:r>
              <a:rPr lang="bg-BG" sz="2400" b="1" dirty="0"/>
              <a:t>правилата </a:t>
            </a:r>
            <a:r>
              <a:rPr lang="bg-BG" sz="2400" dirty="0"/>
              <a:t>често пъти </a:t>
            </a:r>
            <a:r>
              <a:rPr lang="bg-BG" sz="2400" b="1" dirty="0"/>
              <a:t>се знаят </a:t>
            </a:r>
            <a:r>
              <a:rPr lang="bg-BG" sz="2400" dirty="0"/>
              <a:t>на теория от учениците, </a:t>
            </a:r>
            <a:r>
              <a:rPr lang="bg-BG" sz="2400" b="1" dirty="0"/>
              <a:t>но не се прилагат </a:t>
            </a:r>
            <a:r>
              <a:rPr lang="bg-BG" sz="2400" dirty="0"/>
              <a:t>на практика. Установено е, че когато ученикът запише грешно думата, участват зрителната и двигателната памет. Той запомня трайно грешния запис. За да се отстрани грешката, понякога са необходими 100 повторения на вярно написаната дума.</a:t>
            </a:r>
          </a:p>
          <a:p>
            <a:r>
              <a:rPr lang="bg-BG" sz="2400" u="sng" dirty="0"/>
              <a:t>Решение: </a:t>
            </a:r>
            <a:r>
              <a:rPr lang="bg-BG" sz="2400" dirty="0"/>
              <a:t>По-добре е </a:t>
            </a:r>
            <a:r>
              <a:rPr lang="bg-BG" sz="2400" b="1" dirty="0"/>
              <a:t>при колебание ученикът да пропусне буквата</a:t>
            </a:r>
            <a:r>
              <a:rPr lang="bg-BG" sz="2400" dirty="0"/>
              <a:t>, отколкото да я напише грешно – или това е т.нар. „текст с дупки“ или с пропуски. В тези случаи той може да попита учителя или да направи справка в правописния речник.</a:t>
            </a: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30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0358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НАСОКИ ЗА УСПЕШНА РАБОТА ПРИ ПРАВОПИСА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61440"/>
            <a:ext cx="9982200" cy="4810760"/>
          </a:xfrm>
        </p:spPr>
        <p:txBody>
          <a:bodyPr>
            <a:normAutofit/>
          </a:bodyPr>
          <a:lstStyle/>
          <a:p>
            <a:r>
              <a:rPr lang="bg-BG" sz="2400" dirty="0"/>
              <a:t>Децата да са бдителни при писане и </a:t>
            </a:r>
            <a:r>
              <a:rPr lang="bg-BG" sz="2400" b="1" dirty="0"/>
              <a:t>да забелязват правописните особености</a:t>
            </a:r>
            <a:r>
              <a:rPr lang="bg-BG" sz="2400" dirty="0"/>
              <a:t>, а да не налучкват.</a:t>
            </a:r>
          </a:p>
          <a:p>
            <a:r>
              <a:rPr lang="bg-BG" sz="2400" dirty="0"/>
              <a:t>Да бъдат включени </a:t>
            </a:r>
            <a:r>
              <a:rPr lang="bg-BG" sz="2400" b="1" dirty="0"/>
              <a:t>различни рецептори и видове памет</a:t>
            </a:r>
            <a:r>
              <a:rPr lang="bg-BG" sz="2400" dirty="0"/>
              <a:t>: зрителна, слухова, двигателна, речева, </a:t>
            </a:r>
            <a:r>
              <a:rPr lang="bg-BG" sz="2400" dirty="0" err="1"/>
              <a:t>мислителна</a:t>
            </a:r>
            <a:r>
              <a:rPr lang="bg-BG" sz="2400" dirty="0"/>
              <a:t> (умствена).</a:t>
            </a:r>
          </a:p>
          <a:p>
            <a:r>
              <a:rPr lang="bg-BG" sz="2400" dirty="0"/>
              <a:t>Да се използват </a:t>
            </a:r>
            <a:r>
              <a:rPr lang="bg-BG" sz="2400" b="1" dirty="0"/>
              <a:t>разнообразни задачи</a:t>
            </a:r>
            <a:r>
              <a:rPr lang="bg-BG" sz="2400" dirty="0"/>
              <a:t>: правописни, граматически, лексикални, словообразувателни, фонетически.</a:t>
            </a:r>
          </a:p>
          <a:p>
            <a:r>
              <a:rPr lang="bg-BG" sz="2400" dirty="0"/>
              <a:t>Да се окачват </a:t>
            </a:r>
            <a:r>
              <a:rPr lang="bg-BG" sz="2400" b="1" dirty="0"/>
              <a:t>в класната стая плакати </a:t>
            </a:r>
            <a:r>
              <a:rPr lang="bg-BG" sz="2400" dirty="0"/>
              <a:t>с думи с непроверяем правопис, а при останалите думи – с примери за правописна проверка. </a:t>
            </a:r>
          </a:p>
          <a:p>
            <a:r>
              <a:rPr lang="bg-BG" sz="2400" dirty="0"/>
              <a:t>Да се научат как </a:t>
            </a:r>
            <a:r>
              <a:rPr lang="bg-BG" sz="2400" b="1" dirty="0"/>
              <a:t>правилно да променят думата</a:t>
            </a:r>
            <a:r>
              <a:rPr lang="bg-BG" sz="2400" dirty="0"/>
              <a:t>, за да направят правописна </a:t>
            </a:r>
            <a:r>
              <a:rPr lang="bg-BG" sz="2400" b="1" dirty="0"/>
              <a:t>проверка</a:t>
            </a:r>
            <a:r>
              <a:rPr lang="bg-BG" sz="2400" dirty="0"/>
              <a:t>.</a:t>
            </a:r>
          </a:p>
          <a:p>
            <a:endParaRPr lang="bg-BG" sz="2400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31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1736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sz="2400" dirty="0">
                <a:solidFill>
                  <a:srgbClr val="0070C0"/>
                </a:solidFill>
              </a:rPr>
              <a:t>ПРАВОПИСНА ПРОВЕРКА НА ЗВУЧНИТЕ И БЕЗЗВУЧНИТЕ СЪГЛАСНИ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61440"/>
            <a:ext cx="9982200" cy="4810760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sz="2400" dirty="0"/>
              <a:t>Промяна на </a:t>
            </a:r>
            <a:r>
              <a:rPr lang="bg-BG" sz="2400" b="1" dirty="0"/>
              <a:t>числото</a:t>
            </a:r>
            <a:r>
              <a:rPr lang="bg-BG" sz="2400" dirty="0"/>
              <a:t> от ед. ч. в мн. ч.: </a:t>
            </a:r>
            <a:r>
              <a:rPr lang="bg-BG" sz="2400" i="1" dirty="0"/>
              <a:t>гра</a:t>
            </a:r>
            <a:r>
              <a:rPr lang="bg-BG" sz="2400" i="1" dirty="0">
                <a:solidFill>
                  <a:srgbClr val="0070C0"/>
                </a:solidFill>
              </a:rPr>
              <a:t>д</a:t>
            </a:r>
            <a:r>
              <a:rPr lang="bg-BG" sz="2400" i="1" dirty="0"/>
              <a:t> – гра</a:t>
            </a:r>
            <a:r>
              <a:rPr lang="bg-BG" sz="2400" i="1" dirty="0">
                <a:solidFill>
                  <a:srgbClr val="0070C0"/>
                </a:solidFill>
              </a:rPr>
              <a:t>д</a:t>
            </a:r>
            <a:r>
              <a:rPr lang="bg-BG" sz="2400" i="1" dirty="0">
                <a:solidFill>
                  <a:srgbClr val="FF0000"/>
                </a:solidFill>
              </a:rPr>
              <a:t>о</a:t>
            </a:r>
            <a:r>
              <a:rPr lang="bg-BG" sz="2400" i="1" dirty="0"/>
              <a:t>ве, краси</a:t>
            </a:r>
            <a:r>
              <a:rPr lang="bg-BG" sz="2400" i="1" dirty="0">
                <a:solidFill>
                  <a:srgbClr val="0070C0"/>
                </a:solidFill>
              </a:rPr>
              <a:t>в</a:t>
            </a:r>
            <a:r>
              <a:rPr lang="bg-BG" sz="2400" i="1" dirty="0"/>
              <a:t> – краси</a:t>
            </a:r>
            <a:r>
              <a:rPr lang="bg-BG" sz="2400" i="1" dirty="0">
                <a:solidFill>
                  <a:srgbClr val="0070C0"/>
                </a:solidFill>
              </a:rPr>
              <a:t>в</a:t>
            </a:r>
            <a:r>
              <a:rPr lang="bg-BG" sz="2400" i="1" dirty="0">
                <a:solidFill>
                  <a:srgbClr val="FF0000"/>
                </a:solidFill>
              </a:rPr>
              <a:t>и</a:t>
            </a:r>
            <a:r>
              <a:rPr lang="bg-BG" sz="2400" dirty="0"/>
              <a:t>; </a:t>
            </a:r>
            <a:endParaRPr lang="bg-BG" sz="2400" i="1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sz="2400" dirty="0"/>
              <a:t>Промяна на </a:t>
            </a:r>
            <a:r>
              <a:rPr lang="bg-BG" sz="2400" b="1" dirty="0"/>
              <a:t>рода</a:t>
            </a:r>
            <a:r>
              <a:rPr lang="bg-BG" sz="2400" dirty="0"/>
              <a:t> на прил. имена от м.р. в ж.р. или ср. р.: </a:t>
            </a:r>
            <a:r>
              <a:rPr lang="bg-BG" sz="2400" i="1" dirty="0"/>
              <a:t>хуба</a:t>
            </a:r>
            <a:r>
              <a:rPr lang="bg-BG" sz="2400" i="1" dirty="0">
                <a:solidFill>
                  <a:srgbClr val="0070C0"/>
                </a:solidFill>
              </a:rPr>
              <a:t>в</a:t>
            </a:r>
            <a:r>
              <a:rPr lang="bg-BG" sz="2400" i="1" dirty="0"/>
              <a:t> – хуба</a:t>
            </a:r>
            <a:r>
              <a:rPr lang="bg-BG" sz="2400" i="1" dirty="0">
                <a:solidFill>
                  <a:srgbClr val="0070C0"/>
                </a:solidFill>
              </a:rPr>
              <a:t>в</a:t>
            </a:r>
            <a:r>
              <a:rPr lang="bg-BG" sz="2400" i="1" dirty="0">
                <a:solidFill>
                  <a:srgbClr val="FF0000"/>
                </a:solidFill>
              </a:rPr>
              <a:t>а</a:t>
            </a:r>
            <a:r>
              <a:rPr lang="bg-BG" sz="2400" i="1" dirty="0"/>
              <a:t>, хуба</a:t>
            </a:r>
            <a:r>
              <a:rPr lang="bg-BG" sz="2400" i="1" dirty="0">
                <a:solidFill>
                  <a:srgbClr val="0070C0"/>
                </a:solidFill>
              </a:rPr>
              <a:t>в</a:t>
            </a:r>
            <a:r>
              <a:rPr lang="bg-BG" sz="2400" i="1" dirty="0">
                <a:solidFill>
                  <a:srgbClr val="FF0000"/>
                </a:solidFill>
              </a:rPr>
              <a:t>о</a:t>
            </a:r>
            <a:r>
              <a:rPr lang="bg-BG" sz="2400" dirty="0"/>
              <a:t>; </a:t>
            </a:r>
            <a:r>
              <a:rPr lang="bg-BG" sz="2400" i="1" dirty="0"/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sz="2400" b="1" dirty="0"/>
              <a:t>Членуване</a:t>
            </a:r>
            <a:r>
              <a:rPr lang="bg-BG" sz="2400" dirty="0"/>
              <a:t> на същ. и прил. имена от м. р.: </a:t>
            </a:r>
            <a:r>
              <a:rPr lang="bg-BG" sz="2400" i="1" dirty="0"/>
              <a:t>пра</a:t>
            </a:r>
            <a:r>
              <a:rPr lang="bg-BG" sz="2400" i="1" dirty="0">
                <a:solidFill>
                  <a:srgbClr val="0070C0"/>
                </a:solidFill>
              </a:rPr>
              <a:t>г</a:t>
            </a:r>
            <a:r>
              <a:rPr lang="bg-BG" sz="2400" i="1" dirty="0">
                <a:solidFill>
                  <a:srgbClr val="FF0000"/>
                </a:solidFill>
              </a:rPr>
              <a:t>а</a:t>
            </a:r>
            <a:r>
              <a:rPr lang="bg-BG" sz="2400" i="1" dirty="0"/>
              <a:t>/</a:t>
            </a:r>
            <a:r>
              <a:rPr lang="bg-BG" sz="2400" i="1" dirty="0" err="1">
                <a:solidFill>
                  <a:srgbClr val="FF0000"/>
                </a:solidFill>
              </a:rPr>
              <a:t>ъ</a:t>
            </a:r>
            <a:r>
              <a:rPr lang="bg-BG" sz="2400" i="1" dirty="0" err="1"/>
              <a:t>т</a:t>
            </a:r>
            <a:r>
              <a:rPr lang="bg-BG" sz="2400" i="1" dirty="0"/>
              <a:t>, бър</a:t>
            </a:r>
            <a:r>
              <a:rPr lang="bg-BG" sz="2400" i="1" dirty="0">
                <a:solidFill>
                  <a:srgbClr val="0070C0"/>
                </a:solidFill>
              </a:rPr>
              <a:t>з</a:t>
            </a:r>
            <a:r>
              <a:rPr lang="bg-BG" sz="2400" i="1" dirty="0">
                <a:solidFill>
                  <a:srgbClr val="FF0000"/>
                </a:solidFill>
              </a:rPr>
              <a:t>и</a:t>
            </a:r>
            <a:r>
              <a:rPr lang="bg-BG" sz="2400" i="1" dirty="0"/>
              <a:t>я/ят</a:t>
            </a:r>
            <a:r>
              <a:rPr lang="bg-BG" sz="2400" dirty="0"/>
              <a:t>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sz="2400" dirty="0"/>
              <a:t>Използване на </a:t>
            </a:r>
            <a:r>
              <a:rPr lang="bg-BG" sz="2400" b="1" dirty="0"/>
              <a:t>сродни думи:</a:t>
            </a:r>
            <a:r>
              <a:rPr lang="bg-BG" sz="2400" dirty="0"/>
              <a:t> </a:t>
            </a:r>
            <a:r>
              <a:rPr lang="bg-BG" sz="2400" i="1" dirty="0"/>
              <a:t>мла</a:t>
            </a:r>
            <a:r>
              <a:rPr lang="bg-BG" sz="2400" i="1" dirty="0">
                <a:solidFill>
                  <a:srgbClr val="0070C0"/>
                </a:solidFill>
              </a:rPr>
              <a:t>д</a:t>
            </a:r>
            <a:r>
              <a:rPr lang="bg-BG" sz="2400" i="1" dirty="0"/>
              <a:t> – мла</a:t>
            </a:r>
            <a:r>
              <a:rPr lang="bg-BG" sz="2400" i="1" dirty="0">
                <a:solidFill>
                  <a:srgbClr val="0070C0"/>
                </a:solidFill>
              </a:rPr>
              <a:t>д</a:t>
            </a:r>
            <a:r>
              <a:rPr lang="bg-BG" sz="2400" i="1" dirty="0">
                <a:solidFill>
                  <a:srgbClr val="FF0000"/>
                </a:solidFill>
              </a:rPr>
              <a:t>о</a:t>
            </a:r>
            <a:r>
              <a:rPr lang="bg-BG" sz="2400" i="1" dirty="0"/>
              <a:t>ст; кни</a:t>
            </a:r>
            <a:r>
              <a:rPr lang="bg-BG" sz="2400" i="1" dirty="0">
                <a:solidFill>
                  <a:srgbClr val="0070C0"/>
                </a:solidFill>
              </a:rPr>
              <a:t>ж</a:t>
            </a:r>
            <a:r>
              <a:rPr lang="bg-BG" sz="2400" i="1" dirty="0"/>
              <a:t>ка – кни</a:t>
            </a:r>
            <a:r>
              <a:rPr lang="bg-BG" sz="2400" i="1" dirty="0">
                <a:solidFill>
                  <a:srgbClr val="0070C0"/>
                </a:solidFill>
              </a:rPr>
              <a:t>ж</a:t>
            </a:r>
            <a:r>
              <a:rPr lang="bg-BG" sz="2400" i="1" dirty="0">
                <a:solidFill>
                  <a:srgbClr val="FF0000"/>
                </a:solidFill>
              </a:rPr>
              <a:t>е</a:t>
            </a:r>
            <a:r>
              <a:rPr lang="bg-BG" sz="2400" i="1" dirty="0"/>
              <a:t>н</a:t>
            </a:r>
            <a:r>
              <a:rPr lang="bg-BG" sz="2400" dirty="0"/>
              <a:t>;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sz="2400" dirty="0"/>
              <a:t>Промяна </a:t>
            </a:r>
            <a:r>
              <a:rPr lang="bg-BG" sz="2400" b="1" dirty="0"/>
              <a:t>от умалителна форма в основна форма:</a:t>
            </a:r>
            <a:r>
              <a:rPr lang="bg-BG" sz="2400" dirty="0"/>
              <a:t> </a:t>
            </a:r>
            <a:r>
              <a:rPr lang="bg-BG" sz="2400" i="1" dirty="0"/>
              <a:t>блу</a:t>
            </a:r>
            <a:r>
              <a:rPr lang="bg-BG" sz="2400" i="1" dirty="0">
                <a:solidFill>
                  <a:srgbClr val="0070C0"/>
                </a:solidFill>
              </a:rPr>
              <a:t>з</a:t>
            </a:r>
            <a:r>
              <a:rPr lang="bg-BG" sz="2400" i="1" dirty="0"/>
              <a:t>ка – блу</a:t>
            </a:r>
            <a:r>
              <a:rPr lang="bg-BG" sz="2400" i="1" dirty="0">
                <a:solidFill>
                  <a:srgbClr val="0070C0"/>
                </a:solidFill>
              </a:rPr>
              <a:t>з</a:t>
            </a:r>
            <a:r>
              <a:rPr lang="bg-BG" sz="2400" i="1" dirty="0">
                <a:solidFill>
                  <a:srgbClr val="FF0000"/>
                </a:solidFill>
              </a:rPr>
              <a:t>а</a:t>
            </a:r>
            <a:r>
              <a:rPr lang="bg-BG" sz="2400" i="1" dirty="0"/>
              <a:t>; ри</a:t>
            </a:r>
            <a:r>
              <a:rPr lang="bg-BG" sz="2400" i="1" dirty="0">
                <a:solidFill>
                  <a:srgbClr val="0070C0"/>
                </a:solidFill>
              </a:rPr>
              <a:t>б</a:t>
            </a:r>
            <a:r>
              <a:rPr lang="bg-BG" sz="2400" i="1" dirty="0"/>
              <a:t>ка – ри</a:t>
            </a:r>
            <a:r>
              <a:rPr lang="bg-BG" sz="2400" i="1" dirty="0">
                <a:solidFill>
                  <a:srgbClr val="0070C0"/>
                </a:solidFill>
              </a:rPr>
              <a:t>б</a:t>
            </a:r>
            <a:r>
              <a:rPr lang="bg-BG" sz="2400" i="1" dirty="0">
                <a:solidFill>
                  <a:srgbClr val="FF0000"/>
                </a:solidFill>
              </a:rPr>
              <a:t>а</a:t>
            </a:r>
            <a:r>
              <a:rPr lang="bg-BG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endParaRPr lang="bg-BG" sz="2400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32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7207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sz="2400" dirty="0">
                <a:solidFill>
                  <a:srgbClr val="0070C0"/>
                </a:solidFill>
              </a:rPr>
              <a:t>ПРАВОПИСНА ПРОВЕРКА НА ГЛАСНИТЕ ЗВУКОВЕ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61440"/>
            <a:ext cx="9982200" cy="481076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sz="2400" dirty="0"/>
              <a:t>Проверка със </a:t>
            </a:r>
            <a:r>
              <a:rPr lang="bg-BG" sz="2400" b="1" dirty="0"/>
              <a:t>сродна дума</a:t>
            </a:r>
            <a:r>
              <a:rPr lang="bg-BG" sz="2400" dirty="0"/>
              <a:t>, в която неясният звук е под ударение – откриване на </a:t>
            </a:r>
            <a:r>
              <a:rPr lang="bg-BG" sz="2400" b="1" dirty="0"/>
              <a:t>ударената</a:t>
            </a:r>
            <a:r>
              <a:rPr lang="bg-BG" sz="2400" dirty="0"/>
              <a:t> и </a:t>
            </a:r>
            <a:r>
              <a:rPr lang="bg-BG" sz="2400" b="1" dirty="0" err="1"/>
              <a:t>неударената</a:t>
            </a:r>
            <a:r>
              <a:rPr lang="bg-BG" sz="2400" dirty="0"/>
              <a:t> сричка;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sz="2400" dirty="0"/>
              <a:t>Разпознаване на </a:t>
            </a:r>
            <a:r>
              <a:rPr lang="bg-BG" sz="2400" b="1" dirty="0"/>
              <a:t>корена</a:t>
            </a:r>
            <a:r>
              <a:rPr lang="bg-BG" sz="2400" dirty="0"/>
              <a:t> и </a:t>
            </a:r>
            <a:r>
              <a:rPr lang="bg-BG" sz="2400" b="1" dirty="0"/>
              <a:t>представката</a:t>
            </a:r>
            <a:r>
              <a:rPr lang="bg-BG" sz="2400" dirty="0"/>
              <a:t>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sz="2400" dirty="0"/>
              <a:t>Нерядко </a:t>
            </a:r>
            <a:r>
              <a:rPr lang="bg-BG" sz="2400" b="1" dirty="0"/>
              <a:t>коренът</a:t>
            </a:r>
            <a:r>
              <a:rPr lang="bg-BG" sz="2400" dirty="0"/>
              <a:t> на думата съществува и като </a:t>
            </a:r>
            <a:r>
              <a:rPr lang="bg-BG" sz="2400" b="1" dirty="0"/>
              <a:t>самостоятелна дума</a:t>
            </a:r>
            <a:r>
              <a:rPr lang="bg-BG" sz="2400" dirty="0"/>
              <a:t>, разпознаваем е и проверката е лесна: </a:t>
            </a:r>
            <a:r>
              <a:rPr lang="bg-BG" sz="2400" i="1" dirty="0"/>
              <a:t>път – </a:t>
            </a:r>
            <a:r>
              <a:rPr lang="bg-BG" sz="2000" b="0" i="1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пъту̀вам</a:t>
            </a:r>
            <a:r>
              <a:rPr lang="bg-BG" sz="2400" i="1" dirty="0"/>
              <a:t>, </a:t>
            </a:r>
            <a:r>
              <a:rPr lang="bg-BG" sz="2000" b="0" i="1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пътѐка</a:t>
            </a:r>
            <a:r>
              <a:rPr lang="bg-BG" sz="2400" i="1" dirty="0"/>
              <a:t>; млад – </a:t>
            </a:r>
            <a:r>
              <a:rPr lang="bg-BG" sz="2000" b="0" i="1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младѐж</a:t>
            </a:r>
            <a:r>
              <a:rPr lang="bg-BG" sz="2400" i="1" dirty="0"/>
              <a:t>, </a:t>
            </a:r>
            <a:r>
              <a:rPr lang="bg-BG" sz="2000" b="0" i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младостт</a:t>
            </a:r>
            <a:r>
              <a:rPr lang="bg-BG" b="0" i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а̀</a:t>
            </a:r>
            <a:r>
              <a:rPr lang="bg-BG" sz="2000" dirty="0"/>
              <a:t>;</a:t>
            </a:r>
            <a:endParaRPr lang="bg-BG" b="0" i="1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sz="2400" b="1" dirty="0"/>
              <a:t>Преобразуване</a:t>
            </a:r>
            <a:r>
              <a:rPr lang="bg-BG" sz="2400" dirty="0"/>
              <a:t> на същ. име в прилагателно – </a:t>
            </a:r>
            <a:r>
              <a:rPr lang="bg-BG" sz="2000" b="0" i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въжѐ</a:t>
            </a:r>
            <a:r>
              <a:rPr lang="bg-BG" sz="2400" i="1" dirty="0"/>
              <a:t> – </a:t>
            </a:r>
            <a:r>
              <a:rPr lang="bg-BG" sz="2000" b="0" i="1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въ̀жен</a:t>
            </a:r>
            <a:r>
              <a:rPr lang="bg-BG" sz="2400" i="1" dirty="0"/>
              <a:t>, </a:t>
            </a:r>
            <a:r>
              <a:rPr lang="bg-BG" sz="2000" b="0" i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ухо̀</a:t>
            </a:r>
            <a:r>
              <a:rPr lang="bg-BG" sz="2400" i="1" dirty="0"/>
              <a:t> – </a:t>
            </a:r>
            <a:r>
              <a:rPr lang="bg-BG" sz="2000" b="0" i="1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у̀шен</a:t>
            </a:r>
            <a:r>
              <a:rPr lang="bg-BG" sz="2400" i="1" dirty="0"/>
              <a:t>, </a:t>
            </a:r>
            <a:r>
              <a:rPr lang="bg-BG" sz="2000" b="0" i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пчела̀</a:t>
            </a:r>
            <a:r>
              <a:rPr lang="bg-BG" sz="2400" i="1" dirty="0"/>
              <a:t> – </a:t>
            </a:r>
            <a:r>
              <a:rPr lang="bg-BG" sz="2000" b="0" i="1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пчѐлен</a:t>
            </a:r>
            <a:r>
              <a:rPr lang="bg-BG" sz="2400" i="1" dirty="0"/>
              <a:t>, </a:t>
            </a:r>
            <a:r>
              <a:rPr lang="bg-BG" sz="2000" b="0" i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гора̀</a:t>
            </a:r>
            <a:r>
              <a:rPr lang="bg-BG" sz="2400" i="1" dirty="0"/>
              <a:t> – </a:t>
            </a:r>
            <a:r>
              <a:rPr lang="bg-BG" sz="2000" b="0" i="1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го̀рски</a:t>
            </a:r>
            <a:r>
              <a:rPr lang="bg-BG" sz="2400" i="1" dirty="0"/>
              <a:t>, </a:t>
            </a:r>
            <a:r>
              <a:rPr lang="bg-BG" sz="2000" b="0" i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ръка̀</a:t>
            </a:r>
            <a:r>
              <a:rPr lang="bg-BG" sz="2400" i="1" dirty="0"/>
              <a:t> – </a:t>
            </a:r>
            <a:r>
              <a:rPr lang="bg-BG" sz="2000" b="0" i="1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ръ̀чен</a:t>
            </a:r>
            <a:r>
              <a:rPr lang="bg-BG" sz="2400" dirty="0"/>
              <a:t>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sz="2400" dirty="0"/>
              <a:t>Проверка чрез </a:t>
            </a:r>
            <a:r>
              <a:rPr lang="bg-BG" sz="2400" b="1" dirty="0"/>
              <a:t>промяната на числото </a:t>
            </a:r>
            <a:r>
              <a:rPr lang="bg-BG" sz="2400" dirty="0"/>
              <a:t>– от </a:t>
            </a:r>
            <a:r>
              <a:rPr lang="bg-BG" sz="2400" dirty="0" err="1"/>
              <a:t>мн.ч.</a:t>
            </a:r>
            <a:r>
              <a:rPr lang="bg-BG" sz="2400" dirty="0"/>
              <a:t> в </a:t>
            </a:r>
            <a:r>
              <a:rPr lang="bg-BG" sz="2400" dirty="0" err="1"/>
              <a:t>ед.ч</a:t>
            </a:r>
            <a:r>
              <a:rPr lang="bg-BG" sz="2400" dirty="0"/>
              <a:t>.: </a:t>
            </a:r>
            <a:r>
              <a:rPr lang="bg-BG" sz="2400" i="1" dirty="0"/>
              <a:t>класов</a:t>
            </a:r>
            <a:r>
              <a:rPr lang="bg-BG" sz="2000" b="0" i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ѐ</a:t>
            </a:r>
            <a:r>
              <a:rPr lang="bg-BG" sz="2400" i="1" dirty="0"/>
              <a:t> – клас, плодов</a:t>
            </a:r>
            <a:r>
              <a:rPr lang="bg-BG" sz="2000" b="0" i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ѐ</a:t>
            </a:r>
            <a:r>
              <a:rPr lang="bg-BG" sz="2400" i="1" dirty="0"/>
              <a:t> – плод</a:t>
            </a:r>
            <a:r>
              <a:rPr lang="bg-BG" sz="2400" dirty="0"/>
              <a:t>. </a:t>
            </a:r>
          </a:p>
          <a:p>
            <a:endParaRPr lang="bg-BG" sz="2400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33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7671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8757A4AC-90C2-4A71-98AB-081E2E3C3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>
                <a:solidFill>
                  <a:srgbClr val="0070C0"/>
                </a:solidFill>
              </a:rPr>
              <a:t>ДОБРИ ПРАКТИКИ ЗА РАЗВИВАНЕ НА ПРАВОПИСНАТА БДИТЕЛНОСТ – </a:t>
            </a:r>
            <a:r>
              <a:rPr lang="bg-BG" sz="2800" dirty="0">
                <a:solidFill>
                  <a:srgbClr val="FF0000"/>
                </a:solidFill>
              </a:rPr>
              <a:t>В ИГРОВА ФОРМА</a:t>
            </a:r>
            <a:endParaRPr lang="bg-BG" dirty="0"/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0878CED1-224D-4B27-A90C-2ECEF983A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899" y="1531375"/>
            <a:ext cx="9982200" cy="4572000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bg-BG" sz="2200" b="1" dirty="0"/>
              <a:t>Кой най-бързо…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bg-BG" sz="2200" dirty="0"/>
              <a:t>… ще открие в думата тази буква, при която може да се сгреши?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bg-BG" sz="2200" dirty="0"/>
              <a:t>… сгрешената дума в изречението?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bg-BG" sz="2200" dirty="0"/>
              <a:t>… пропуснатата буква в думата? (карта с написана дума)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bg-BG" sz="2200" dirty="0"/>
              <a:t>… сред група думи ще открие думата, чийто правопис може да се провери със сродна дума/промяна на числото/членувана форма?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bg-BG" sz="2200" dirty="0"/>
              <a:t>… ще направи проверка на думата…?</a:t>
            </a:r>
          </a:p>
          <a:p>
            <a:endParaRPr lang="bg-BG" dirty="0"/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D7ECAF62-3DDC-4CC5-B032-6870C5117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34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9541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8757A4AC-90C2-4A71-98AB-081E2E3C3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>
                <a:solidFill>
                  <a:srgbClr val="0070C0"/>
                </a:solidFill>
              </a:rPr>
              <a:t>ДОБРИ ПРАКТИКИ ЗА РАЗВИВАНЕ НА ПРАВОПИСНАТА БДИТЕЛНОСТ – </a:t>
            </a:r>
            <a:r>
              <a:rPr lang="bg-BG" sz="2800" dirty="0">
                <a:solidFill>
                  <a:srgbClr val="FF0000"/>
                </a:solidFill>
              </a:rPr>
              <a:t>В ИГРОВА ФОРМА</a:t>
            </a:r>
            <a:endParaRPr lang="bg-BG" dirty="0"/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0878CED1-224D-4B27-A90C-2ECEF983A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899" y="1429110"/>
            <a:ext cx="9982200" cy="4572000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200" b="1" dirty="0"/>
              <a:t>Кой </a:t>
            </a:r>
            <a:r>
              <a:rPr lang="ru-RU" sz="2200" b="1" dirty="0" err="1"/>
              <a:t>ще</a:t>
            </a:r>
            <a:r>
              <a:rPr lang="ru-RU" sz="2200" b="1" dirty="0"/>
              <a:t> </a:t>
            </a:r>
            <a:r>
              <a:rPr lang="ru-RU" sz="2200" b="1" dirty="0" err="1"/>
              <a:t>напише</a:t>
            </a:r>
            <a:r>
              <a:rPr lang="ru-RU" sz="2200" b="1" dirty="0"/>
              <a:t> най-много </a:t>
            </a:r>
            <a:r>
              <a:rPr lang="ru-RU" sz="2200" b="1" dirty="0" err="1"/>
              <a:t>думи</a:t>
            </a:r>
            <a:r>
              <a:rPr lang="ru-RU" sz="2200" b="1" dirty="0"/>
              <a:t> за 1 минута?</a:t>
            </a:r>
            <a:endParaRPr lang="bg-BG" sz="2200" b="1" dirty="0"/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Euphemia" panose="020B0503040102020104" pitchFamily="34" charset="0"/>
              <a:buChar char="–"/>
            </a:pPr>
            <a:r>
              <a:rPr lang="ru-RU" sz="2200" dirty="0"/>
              <a:t>с </a:t>
            </a:r>
            <a:r>
              <a:rPr lang="ru-RU" sz="2200" dirty="0" err="1"/>
              <a:t>буквата</a:t>
            </a:r>
            <a:r>
              <a:rPr lang="ru-RU" sz="2200" dirty="0"/>
              <a:t> Я след </a:t>
            </a:r>
            <a:r>
              <a:rPr lang="ru-RU" sz="2200" dirty="0" err="1"/>
              <a:t>съгласен</a:t>
            </a:r>
            <a:r>
              <a:rPr lang="ru-RU" sz="2200" dirty="0"/>
              <a:t>;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Euphemia" panose="020B0503040102020104" pitchFamily="34" charset="0"/>
              <a:buChar char="–"/>
            </a:pPr>
            <a:r>
              <a:rPr lang="ru-RU" sz="2200" dirty="0"/>
              <a:t>с </a:t>
            </a:r>
            <a:r>
              <a:rPr lang="ru-RU" sz="2200" dirty="0" err="1"/>
              <a:t>буквата</a:t>
            </a:r>
            <a:r>
              <a:rPr lang="ru-RU" sz="2200" dirty="0"/>
              <a:t> Ь;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Euphemia" panose="020B0503040102020104" pitchFamily="34" charset="0"/>
              <a:buChar char="–"/>
            </a:pPr>
            <a:r>
              <a:rPr lang="ru-RU" sz="2200" dirty="0"/>
              <a:t>с </a:t>
            </a:r>
            <a:r>
              <a:rPr lang="ru-RU" sz="2200" dirty="0" err="1"/>
              <a:t>представката</a:t>
            </a:r>
            <a:r>
              <a:rPr lang="ru-RU" sz="2200" dirty="0"/>
              <a:t> С;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Euphemia" panose="020B0503040102020104" pitchFamily="34" charset="0"/>
              <a:buChar char="–"/>
            </a:pPr>
            <a:r>
              <a:rPr lang="ru-RU" sz="2200" dirty="0" err="1"/>
              <a:t>които</a:t>
            </a:r>
            <a:r>
              <a:rPr lang="ru-RU" sz="2200" dirty="0"/>
              <a:t> да </a:t>
            </a:r>
            <a:r>
              <a:rPr lang="ru-RU" sz="2200" dirty="0" err="1"/>
              <a:t>завършват</a:t>
            </a:r>
            <a:r>
              <a:rPr lang="ru-RU" sz="2200" dirty="0"/>
              <a:t> </a:t>
            </a:r>
            <a:r>
              <a:rPr lang="ru-RU" sz="2200" dirty="0" err="1"/>
              <a:t>със</a:t>
            </a:r>
            <a:r>
              <a:rPr lang="ru-RU" sz="2200" dirty="0"/>
              <a:t> СТ;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Euphemia" panose="020B0503040102020104" pitchFamily="34" charset="0"/>
              <a:buChar char="–"/>
            </a:pPr>
            <a:r>
              <a:rPr lang="ru-RU" sz="2200" dirty="0" err="1"/>
              <a:t>които</a:t>
            </a:r>
            <a:r>
              <a:rPr lang="ru-RU" sz="2200" dirty="0"/>
              <a:t> се </a:t>
            </a:r>
            <a:r>
              <a:rPr lang="ru-RU" sz="2200" dirty="0" err="1"/>
              <a:t>пишат</a:t>
            </a:r>
            <a:r>
              <a:rPr lang="ru-RU" sz="2200" dirty="0"/>
              <a:t> с </a:t>
            </a:r>
            <a:r>
              <a:rPr lang="ru-RU" sz="2200" dirty="0" err="1"/>
              <a:t>двойно</a:t>
            </a:r>
            <a:r>
              <a:rPr lang="ru-RU" sz="2200" dirty="0"/>
              <a:t> -НН-;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Euphemia" panose="020B0503040102020104" pitchFamily="34" charset="0"/>
              <a:buChar char="–"/>
            </a:pPr>
            <a:r>
              <a:rPr lang="ru-RU" sz="2200" dirty="0"/>
              <a:t>с </a:t>
            </a:r>
            <a:r>
              <a:rPr lang="ru-RU" sz="2200" dirty="0" err="1"/>
              <a:t>корена</a:t>
            </a:r>
            <a:r>
              <a:rPr lang="ru-RU" sz="2200" dirty="0"/>
              <a:t> РОД;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Euphemia" panose="020B0503040102020104" pitchFamily="34" charset="0"/>
              <a:buChar char="–"/>
            </a:pPr>
            <a:r>
              <a:rPr lang="ru-RU" sz="2200" dirty="0" err="1"/>
              <a:t>които</a:t>
            </a:r>
            <a:r>
              <a:rPr lang="ru-RU" sz="2200" dirty="0"/>
              <a:t> да се </a:t>
            </a:r>
            <a:r>
              <a:rPr lang="ru-RU" sz="2200" dirty="0" err="1"/>
              <a:t>пишат</a:t>
            </a:r>
            <a:r>
              <a:rPr lang="ru-RU" sz="2200" dirty="0"/>
              <a:t> и с </a:t>
            </a:r>
            <a:r>
              <a:rPr lang="ru-RU" sz="2200" dirty="0" err="1"/>
              <a:t>главна</a:t>
            </a:r>
            <a:r>
              <a:rPr lang="ru-RU" sz="2200" dirty="0"/>
              <a:t>, и с малка буква, например Роза.</a:t>
            </a:r>
          </a:p>
          <a:p>
            <a:endParaRPr lang="bg-BG" dirty="0"/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D7ECAF62-3DDC-4CC5-B032-6870C5117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35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0312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8757A4AC-90C2-4A71-98AB-081E2E3C3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>
                <a:solidFill>
                  <a:srgbClr val="0070C0"/>
                </a:solidFill>
              </a:rPr>
              <a:t>ДОБРИ ПРАКТИКИ ЗА РАЗВИВАНЕ НА ПРАВОПИСНАТА БДИТЕЛНОСТ – </a:t>
            </a:r>
            <a:r>
              <a:rPr lang="bg-BG" sz="2800" dirty="0">
                <a:solidFill>
                  <a:srgbClr val="FF0000"/>
                </a:solidFill>
              </a:rPr>
              <a:t>В ИГРОВА ФОРМА</a:t>
            </a:r>
            <a:endParaRPr lang="bg-BG" dirty="0"/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0878CED1-224D-4B27-A90C-2ECEF983A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899" y="1518430"/>
            <a:ext cx="9982200" cy="265716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bg-BG" sz="2200" b="1" dirty="0"/>
              <a:t>Бърз отговор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2200" dirty="0"/>
              <a:t>  </a:t>
            </a:r>
            <a:r>
              <a:rPr lang="bg-BG" sz="2200" dirty="0"/>
              <a:t>Учителят предварително е подготвил списък с </a:t>
            </a:r>
            <a:r>
              <a:rPr lang="bg-BG" sz="2200" b="1" dirty="0"/>
              <a:t>думи с правописни особености</a:t>
            </a:r>
            <a:r>
              <a:rPr lang="bg-BG" sz="2200" dirty="0"/>
              <a:t>. Класът се разделя на два или три отбора. Думата се показва – най-добре чрез презентация на проектор. На мястото на „съмнителния“ звук е поставена долна черта или цветно квадратче. Учителят посочва ученик, който бързо трябва да отговори коя е правилната буква и да докаже избора си.  </a:t>
            </a:r>
          </a:p>
          <a:p>
            <a:pPr marL="0" indent="0">
              <a:buNone/>
            </a:pPr>
            <a:endParaRPr lang="bg-BG" dirty="0"/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D7ECAF62-3DDC-4CC5-B032-6870C5117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36</a:t>
            </a:fld>
            <a:endParaRPr lang="bg-BG" dirty="0"/>
          </a:p>
        </p:txBody>
      </p:sp>
      <p:sp>
        <p:nvSpPr>
          <p:cNvPr id="5" name="Правоъгълник 4">
            <a:extLst>
              <a:ext uri="{FF2B5EF4-FFF2-40B4-BE49-F238E27FC236}">
                <a16:creationId xmlns:a16="http://schemas.microsoft.com/office/drawing/2014/main" id="{460D2ECE-9AC8-4A64-A661-9EF27A23FBBB}"/>
              </a:ext>
            </a:extLst>
          </p:cNvPr>
          <p:cNvSpPr/>
          <p:nvPr/>
        </p:nvSpPr>
        <p:spPr>
          <a:xfrm>
            <a:off x="2826116" y="3941180"/>
            <a:ext cx="26743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</a:t>
            </a:r>
            <a:r>
              <a:rPr lang="bg-BG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bg-BG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говор</a:t>
            </a:r>
          </a:p>
        </p:txBody>
      </p:sp>
      <p:sp>
        <p:nvSpPr>
          <p:cNvPr id="7" name="Правоъгълник 6">
            <a:extLst>
              <a:ext uri="{FF2B5EF4-FFF2-40B4-BE49-F238E27FC236}">
                <a16:creationId xmlns:a16="http://schemas.microsoft.com/office/drawing/2014/main" id="{282A26C8-0B67-4D78-8CD6-DC769091596C}"/>
              </a:ext>
            </a:extLst>
          </p:cNvPr>
          <p:cNvSpPr/>
          <p:nvPr/>
        </p:nvSpPr>
        <p:spPr>
          <a:xfrm>
            <a:off x="3313471" y="4231558"/>
            <a:ext cx="412955" cy="42278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" name="Правоъгълник 7">
            <a:extLst>
              <a:ext uri="{FF2B5EF4-FFF2-40B4-BE49-F238E27FC236}">
                <a16:creationId xmlns:a16="http://schemas.microsoft.com/office/drawing/2014/main" id="{65A61046-3971-4A7B-98C1-0AF7F33B2A26}"/>
              </a:ext>
            </a:extLst>
          </p:cNvPr>
          <p:cNvSpPr/>
          <p:nvPr/>
        </p:nvSpPr>
        <p:spPr>
          <a:xfrm>
            <a:off x="5698492" y="3939624"/>
            <a:ext cx="25114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bg-BG" sz="5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карто</a:t>
            </a:r>
            <a:endParaRPr lang="bg-BG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авоъгълник 8">
            <a:extLst>
              <a:ext uri="{FF2B5EF4-FFF2-40B4-BE49-F238E27FC236}">
                <a16:creationId xmlns:a16="http://schemas.microsoft.com/office/drawing/2014/main" id="{C0BCD5DC-04E5-476E-8668-EF529F9253B1}"/>
              </a:ext>
            </a:extLst>
          </p:cNvPr>
          <p:cNvSpPr/>
          <p:nvPr/>
        </p:nvSpPr>
        <p:spPr>
          <a:xfrm>
            <a:off x="7796980" y="4231558"/>
            <a:ext cx="412955" cy="42278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Правоъгълник 9">
            <a:extLst>
              <a:ext uri="{FF2B5EF4-FFF2-40B4-BE49-F238E27FC236}">
                <a16:creationId xmlns:a16="http://schemas.microsoft.com/office/drawing/2014/main" id="{585C9917-6703-4352-B4E3-64F9C176B988}"/>
              </a:ext>
            </a:extLst>
          </p:cNvPr>
          <p:cNvSpPr/>
          <p:nvPr/>
        </p:nvSpPr>
        <p:spPr>
          <a:xfrm>
            <a:off x="5993697" y="4869674"/>
            <a:ext cx="26725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</a:t>
            </a:r>
            <a:r>
              <a:rPr lang="bg-BG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bg-BG" sz="5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дено</a:t>
            </a:r>
            <a:endParaRPr lang="bg-BG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авоъгълник 10">
            <a:extLst>
              <a:ext uri="{FF2B5EF4-FFF2-40B4-BE49-F238E27FC236}">
                <a16:creationId xmlns:a16="http://schemas.microsoft.com/office/drawing/2014/main" id="{1C8E8EF1-C533-4BBA-A92B-FA51489BCACC}"/>
              </a:ext>
            </a:extLst>
          </p:cNvPr>
          <p:cNvSpPr/>
          <p:nvPr/>
        </p:nvSpPr>
        <p:spPr>
          <a:xfrm>
            <a:off x="6686599" y="5191104"/>
            <a:ext cx="412955" cy="42278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2" name="Правоъгълник 11">
            <a:extLst>
              <a:ext uri="{FF2B5EF4-FFF2-40B4-BE49-F238E27FC236}">
                <a16:creationId xmlns:a16="http://schemas.microsoft.com/office/drawing/2014/main" id="{C89FC0E2-B5FB-4CE5-9CA7-9EDD8EB2043F}"/>
              </a:ext>
            </a:extLst>
          </p:cNvPr>
          <p:cNvSpPr/>
          <p:nvPr/>
        </p:nvSpPr>
        <p:spPr>
          <a:xfrm>
            <a:off x="2721650" y="4882618"/>
            <a:ext cx="28636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bg-BG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почи</a:t>
            </a:r>
            <a:r>
              <a:rPr lang="bg-BG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bg-BG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</a:t>
            </a:r>
            <a:endParaRPr lang="bg-BG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авоъгълник 12">
            <a:extLst>
              <a:ext uri="{FF2B5EF4-FFF2-40B4-BE49-F238E27FC236}">
                <a16:creationId xmlns:a16="http://schemas.microsoft.com/office/drawing/2014/main" id="{0D0FEFCC-E1AD-4085-AEC2-17DA6536F609}"/>
              </a:ext>
            </a:extLst>
          </p:cNvPr>
          <p:cNvSpPr/>
          <p:nvPr/>
        </p:nvSpPr>
        <p:spPr>
          <a:xfrm>
            <a:off x="4368329" y="5192661"/>
            <a:ext cx="360000" cy="42278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0808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8757A4AC-90C2-4A71-98AB-081E2E3C3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>
                <a:solidFill>
                  <a:srgbClr val="0070C0"/>
                </a:solidFill>
              </a:rPr>
              <a:t>ДОБРИ ПРАКТИКИ ЗА РАЗВИВАНЕ НА ПРАВОПИСНАТА БДИТЕЛНОСТ – </a:t>
            </a:r>
            <a:r>
              <a:rPr lang="bg-BG" sz="2800" dirty="0">
                <a:solidFill>
                  <a:srgbClr val="FF0000"/>
                </a:solidFill>
              </a:rPr>
              <a:t>В ИГРОВА ФОРМА</a:t>
            </a:r>
            <a:endParaRPr lang="bg-BG" dirty="0"/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0878CED1-224D-4B27-A90C-2ECEF983A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899" y="1518430"/>
            <a:ext cx="9982200" cy="265716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bg-BG" sz="2200" b="1" dirty="0"/>
              <a:t>Кой ще запомни най-много думи?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2200" dirty="0"/>
              <a:t>  </a:t>
            </a:r>
            <a:r>
              <a:rPr lang="bg-BG" sz="2200" dirty="0"/>
              <a:t>Учителят предварително е подготвил списък с </a:t>
            </a:r>
            <a:r>
              <a:rPr lang="bg-BG" sz="2200" b="1" dirty="0"/>
              <a:t>думи с непроверяем правопис</a:t>
            </a:r>
            <a:r>
              <a:rPr lang="bg-BG" sz="2200" dirty="0"/>
              <a:t>. Думите се показват за определено време – най-добре чрез презентация на проектор. Учениците ги наблюдават. След това думите се скриват. Децата ги пишат в тетрадките за определено време. Победители са тези от тях, които са написали най-много думи без грешки.</a:t>
            </a:r>
          </a:p>
          <a:p>
            <a:pPr marL="0" indent="0">
              <a:buNone/>
            </a:pPr>
            <a:endParaRPr lang="bg-BG" dirty="0"/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D7ECAF62-3DDC-4CC5-B032-6870C5117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37</a:t>
            </a:fld>
            <a:endParaRPr lang="bg-BG" dirty="0"/>
          </a:p>
        </p:txBody>
      </p:sp>
      <p:sp>
        <p:nvSpPr>
          <p:cNvPr id="5" name="Правоъгълник 4">
            <a:extLst>
              <a:ext uri="{FF2B5EF4-FFF2-40B4-BE49-F238E27FC236}">
                <a16:creationId xmlns:a16="http://schemas.microsoft.com/office/drawing/2014/main" id="{460D2ECE-9AC8-4A64-A661-9EF27A23FBBB}"/>
              </a:ext>
            </a:extLst>
          </p:cNvPr>
          <p:cNvSpPr/>
          <p:nvPr/>
        </p:nvSpPr>
        <p:spPr>
          <a:xfrm>
            <a:off x="1104899" y="3969470"/>
            <a:ext cx="997465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bg-BG" sz="5400" b="0" cap="none" spc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</a:t>
            </a:r>
            <a:r>
              <a:rPr lang="bg-BG" sz="54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</a:t>
            </a:r>
            <a:r>
              <a:rPr lang="bg-BG" sz="5400" b="0" cap="none" spc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киче, ч</a:t>
            </a:r>
            <a:r>
              <a:rPr lang="bg-BG" sz="54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</a:t>
            </a:r>
            <a:r>
              <a:rPr lang="bg-BG" sz="5400" b="0" cap="none" spc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вал, д</a:t>
            </a:r>
            <a:r>
              <a:rPr lang="bg-BG" sz="54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</a:t>
            </a:r>
            <a:r>
              <a:rPr lang="bg-BG" sz="5400" b="0" cap="none" spc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мат, к</a:t>
            </a:r>
            <a:r>
              <a:rPr lang="bg-BG" sz="54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</a:t>
            </a:r>
            <a:r>
              <a:rPr lang="bg-BG" sz="5400" b="0" cap="none" spc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нфитюр,</a:t>
            </a:r>
          </a:p>
          <a:p>
            <a:r>
              <a:rPr lang="bg-BG" sz="54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анц</a:t>
            </a:r>
            <a:r>
              <a:rPr lang="bg-BG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уг</a:t>
            </a:r>
            <a:r>
              <a:rPr lang="bg-BG" sz="54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чу</a:t>
            </a:r>
            <a:r>
              <a:rPr lang="bg-BG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</a:t>
            </a:r>
            <a:r>
              <a:rPr lang="bg-BG" sz="54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ство, ф</a:t>
            </a:r>
            <a:r>
              <a:rPr lang="bg-BG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ъ</a:t>
            </a:r>
            <a:r>
              <a:rPr lang="bg-BG" sz="54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стък, отвер</a:t>
            </a:r>
            <a:r>
              <a:rPr lang="bg-BG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</a:t>
            </a:r>
            <a:r>
              <a:rPr lang="bg-BG" sz="54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</a:t>
            </a:r>
            <a:endParaRPr lang="bg-BG" sz="54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254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ДОБРИ ПРАКТИКИ ЗА РАЗВИВАНЕ НА ПРАВОПИСНАТА БДИТЕЛНОСТ – </a:t>
            </a:r>
            <a:r>
              <a:rPr lang="bg-BG" sz="2400" dirty="0">
                <a:solidFill>
                  <a:srgbClr val="FF0000"/>
                </a:solidFill>
              </a:rPr>
              <a:t>ОБУЧАВАЩИ ДИКТОВКИ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51280"/>
            <a:ext cx="9982200" cy="4820920"/>
          </a:xfrm>
        </p:spPr>
        <p:txBody>
          <a:bodyPr/>
          <a:lstStyle/>
          <a:p>
            <a:pPr marL="0" indent="0">
              <a:buNone/>
            </a:pPr>
            <a:r>
              <a:rPr lang="bg-BG" sz="2400" dirty="0"/>
              <a:t>а) </a:t>
            </a:r>
            <a:r>
              <a:rPr lang="bg-BG" sz="2400" b="1" u="sng" dirty="0"/>
              <a:t>зрителни диктовки</a:t>
            </a:r>
            <a:r>
              <a:rPr lang="bg-BG" sz="2400" u="sng" dirty="0"/>
              <a:t> </a:t>
            </a:r>
            <a:r>
              <a:rPr lang="bg-BG" sz="2400" dirty="0"/>
              <a:t>– </a:t>
            </a:r>
            <a:r>
              <a:rPr lang="bg-BG" sz="2400" b="1" dirty="0"/>
              <a:t>на дъската се записват </a:t>
            </a:r>
            <a:r>
              <a:rPr lang="bg-BG" sz="2400" dirty="0"/>
              <a:t>няколко </a:t>
            </a:r>
            <a:r>
              <a:rPr lang="bg-BG" sz="2400" b="1" dirty="0"/>
              <a:t>думи или изречения. </a:t>
            </a:r>
            <a:r>
              <a:rPr lang="bg-BG" sz="2400" dirty="0"/>
              <a:t>Текстът се прочита. </a:t>
            </a:r>
            <a:r>
              <a:rPr lang="bg-BG" sz="2400" b="1" dirty="0"/>
              <a:t>Откриват се </a:t>
            </a:r>
            <a:r>
              <a:rPr lang="bg-BG" sz="2400" dirty="0"/>
              <a:t>думите с правописни особености. Учениците „</a:t>
            </a:r>
            <a:r>
              <a:rPr lang="bg-BG" sz="2400" b="1" dirty="0"/>
              <a:t>снимат</a:t>
            </a:r>
            <a:r>
              <a:rPr lang="bg-BG" sz="2400" dirty="0"/>
              <a:t>“ тези думи, затварят очи и се стараят да ги запомнят. Може да ги </a:t>
            </a:r>
            <a:r>
              <a:rPr lang="bg-BG" sz="2400" b="1" dirty="0"/>
              <a:t>произнесат по букви </a:t>
            </a:r>
            <a:r>
              <a:rPr lang="bg-BG" sz="2400" dirty="0"/>
              <a:t>– така, както се пишат. Текстът се скрива и се </a:t>
            </a:r>
            <a:r>
              <a:rPr lang="bg-BG" sz="2400" b="1" dirty="0"/>
              <a:t>диктува</a:t>
            </a:r>
            <a:r>
              <a:rPr lang="bg-BG" sz="2400" dirty="0"/>
              <a:t>. Децата го записват, а ако се съмняват в правописа на някоя дума, поставят </a:t>
            </a:r>
            <a:r>
              <a:rPr lang="bg-BG" sz="2400" b="1" dirty="0"/>
              <a:t>точка</a:t>
            </a:r>
            <a:r>
              <a:rPr lang="bg-BG" sz="2400" dirty="0"/>
              <a:t> на мястото на „съмнителната“ буква. </a:t>
            </a:r>
          </a:p>
          <a:p>
            <a:pPr marL="0" indent="0">
              <a:buNone/>
            </a:pPr>
            <a:r>
              <a:rPr lang="bg-BG" sz="2400" dirty="0"/>
              <a:t>б) </a:t>
            </a:r>
            <a:r>
              <a:rPr lang="bg-BG" sz="2400" b="1" u="sng" dirty="0"/>
              <a:t>зрително-слухови диктовки </a:t>
            </a:r>
            <a:r>
              <a:rPr lang="bg-BG" sz="2400" dirty="0"/>
              <a:t>– учениците се </a:t>
            </a:r>
            <a:r>
              <a:rPr lang="bg-BG" sz="2400" b="1" dirty="0"/>
              <a:t>запознават самостоятелно</a:t>
            </a:r>
            <a:r>
              <a:rPr lang="bg-BG" sz="2400" dirty="0"/>
              <a:t> с текста, и откриват думи, свързани с изучаваното правило. Текстът се скрива и се </a:t>
            </a:r>
            <a:r>
              <a:rPr lang="bg-BG" sz="2400" b="1" dirty="0"/>
              <a:t>диктува</a:t>
            </a:r>
            <a:r>
              <a:rPr lang="bg-BG" sz="2400" dirty="0"/>
              <a:t>. </a:t>
            </a:r>
          </a:p>
          <a:p>
            <a:pPr marL="0" indent="0">
              <a:buNone/>
            </a:pPr>
            <a:endParaRPr lang="bg-BG" sz="2400" dirty="0"/>
          </a:p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38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4999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ДОБРИ ПРАКТИКИ ЗА РАЗВИВАНЕ НА ПРАВОПИСНАТА БДИТЕЛНОСТ – </a:t>
            </a:r>
            <a:r>
              <a:rPr lang="bg-BG" sz="2400" dirty="0">
                <a:solidFill>
                  <a:srgbClr val="FF0000"/>
                </a:solidFill>
              </a:rPr>
              <a:t>ОБУЧАВАЩИ ДИКТОВКИ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51280"/>
            <a:ext cx="9081319" cy="4820920"/>
          </a:xfrm>
        </p:spPr>
        <p:txBody>
          <a:bodyPr/>
          <a:lstStyle/>
          <a:p>
            <a:pPr marL="0" indent="0">
              <a:buNone/>
            </a:pPr>
            <a:r>
              <a:rPr lang="bg-BG" sz="2400" dirty="0"/>
              <a:t>в) </a:t>
            </a:r>
            <a:r>
              <a:rPr lang="bg-BG" sz="2400" b="1" u="sng" dirty="0"/>
              <a:t>предпазни диктовки</a:t>
            </a:r>
            <a:r>
              <a:rPr lang="bg-BG" sz="2400" u="sng" dirty="0"/>
              <a:t> </a:t>
            </a:r>
            <a:r>
              <a:rPr lang="bg-BG" sz="2400" dirty="0"/>
              <a:t>– </a:t>
            </a:r>
            <a:r>
              <a:rPr lang="bg-BG" sz="2400" b="1" dirty="0"/>
              <a:t>преди написването на текста </a:t>
            </a:r>
            <a:r>
              <a:rPr lang="bg-BG" sz="2400" dirty="0"/>
              <a:t>учениците </a:t>
            </a:r>
            <a:r>
              <a:rPr lang="bg-BG" sz="2400" b="1" dirty="0"/>
              <a:t>анализират</a:t>
            </a:r>
            <a:r>
              <a:rPr lang="bg-BG" sz="2400" dirty="0"/>
              <a:t> думите с труден правопис от диктовката, </a:t>
            </a:r>
            <a:r>
              <a:rPr lang="bg-BG" sz="2400" b="1" dirty="0"/>
              <a:t>повтарят правописното правило</a:t>
            </a:r>
            <a:r>
              <a:rPr lang="bg-BG" sz="2400" dirty="0"/>
              <a:t>, намислят </a:t>
            </a:r>
            <a:r>
              <a:rPr lang="bg-BG" sz="2400" b="1" dirty="0"/>
              <a:t>нови думи със същите особености</a:t>
            </a:r>
            <a:r>
              <a:rPr lang="bg-BG" sz="2400" dirty="0"/>
              <a:t>.</a:t>
            </a:r>
          </a:p>
          <a:p>
            <a:pPr marL="0" indent="0">
              <a:buNone/>
            </a:pPr>
            <a:r>
              <a:rPr lang="bg-BG" sz="2400" dirty="0"/>
              <a:t>г) </a:t>
            </a:r>
            <a:r>
              <a:rPr lang="bg-BG" sz="2400" b="1" u="sng" dirty="0"/>
              <a:t>предпазно-обяснителни диктовки </a:t>
            </a:r>
            <a:r>
              <a:rPr lang="bg-BG" sz="2400" dirty="0"/>
              <a:t>– подходящи за </a:t>
            </a:r>
            <a:r>
              <a:rPr lang="bg-BG" sz="2400" dirty="0" err="1"/>
              <a:t>билингви</a:t>
            </a:r>
            <a:r>
              <a:rPr lang="bg-BG" sz="2400" dirty="0"/>
              <a:t> или при нови знания. </a:t>
            </a:r>
            <a:r>
              <a:rPr lang="bg-BG" sz="2400" b="1" dirty="0"/>
              <a:t>Чете се целият текст </a:t>
            </a:r>
            <a:r>
              <a:rPr lang="bg-BG" sz="2400" dirty="0"/>
              <a:t>на диктовката. Думите с правописна особеност се </a:t>
            </a:r>
            <a:r>
              <a:rPr lang="bg-BG" sz="2400" b="1" dirty="0"/>
              <a:t>анализират</a:t>
            </a:r>
            <a:r>
              <a:rPr lang="bg-BG" sz="2400" dirty="0"/>
              <a:t>. За домашно </a:t>
            </a:r>
            <a:r>
              <a:rPr lang="bg-BG" sz="2400" b="1" dirty="0"/>
              <a:t>текстът се преписва </a:t>
            </a:r>
            <a:r>
              <a:rPr lang="bg-BG" sz="2400" dirty="0"/>
              <a:t>и следващия час се прави </a:t>
            </a:r>
            <a:r>
              <a:rPr lang="bg-BG" sz="2400" b="1" dirty="0"/>
              <a:t>диктовка на същия текст</a:t>
            </a:r>
            <a:r>
              <a:rPr lang="bg-BG" sz="2400" dirty="0"/>
              <a:t>.</a:t>
            </a:r>
          </a:p>
          <a:p>
            <a:pPr marL="0" indent="0">
              <a:buNone/>
            </a:pPr>
            <a:endParaRPr lang="bg-BG" sz="2400" dirty="0"/>
          </a:p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39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0326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88C39066-B193-4E5D-B7CD-316086B83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0070C0"/>
                </a:solidFill>
              </a:rPr>
              <a:t>ЗАПОВЕД НА МИНИСТЪРА НА МОН ЗА НВО 2024/25 г. </a:t>
            </a:r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8364F9F4-F28C-416E-BAFA-3B293FC70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4</a:t>
            </a:fld>
            <a:endParaRPr lang="bg-BG" dirty="0"/>
          </a:p>
        </p:txBody>
      </p:sp>
      <p:pic>
        <p:nvPicPr>
          <p:cNvPr id="8" name="Картина 7">
            <a:extLst>
              <a:ext uri="{FF2B5EF4-FFF2-40B4-BE49-F238E27FC236}">
                <a16:creationId xmlns:a16="http://schemas.microsoft.com/office/drawing/2014/main" id="{C12E07B0-DDCA-7913-06AB-82A0FF268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983" y="1405679"/>
            <a:ext cx="7446121" cy="531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6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ДОБРИ ПРАКТИКИ ЗА РАЗВИВАНЕ НА ПРАВОПИСНАТА БДИТЕЛНОСТ – </a:t>
            </a:r>
            <a:r>
              <a:rPr lang="bg-BG" sz="2400" dirty="0">
                <a:solidFill>
                  <a:srgbClr val="FF0000"/>
                </a:solidFill>
              </a:rPr>
              <a:t>ОБУЧАВАЩИ ДИКТОВКИ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51280"/>
            <a:ext cx="8570042" cy="38893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400" dirty="0"/>
              <a:t>д)</a:t>
            </a:r>
            <a:r>
              <a:rPr lang="en-US" sz="2400" dirty="0"/>
              <a:t> </a:t>
            </a:r>
            <a:r>
              <a:rPr lang="bg-BG" sz="2400" b="1" u="sng" dirty="0"/>
              <a:t>предупредителни диктовки</a:t>
            </a:r>
            <a:r>
              <a:rPr lang="bg-BG" sz="2400" b="1" dirty="0"/>
              <a:t> </a:t>
            </a:r>
            <a:r>
              <a:rPr lang="bg-BG" sz="2400" dirty="0"/>
              <a:t>– учениците </a:t>
            </a:r>
            <a:r>
              <a:rPr lang="bg-BG" sz="2400" b="1" dirty="0"/>
              <a:t>предварително виждат текста </a:t>
            </a:r>
            <a:r>
              <a:rPr lang="bg-BG" sz="2400" dirty="0"/>
              <a:t>– най-добре на проектор, и го прочитат. Може с друг цвят да бъдат откроени правописните особености в думите.</a:t>
            </a:r>
          </a:p>
          <a:p>
            <a:pPr marL="0" indent="0">
              <a:buNone/>
            </a:pPr>
            <a:r>
              <a:rPr lang="bg-BG" sz="2400" dirty="0"/>
              <a:t>Вариант е, когато един </a:t>
            </a:r>
            <a:r>
              <a:rPr lang="bg-BG" sz="2400" b="1" dirty="0"/>
              <a:t>ученик пише на дъската </a:t>
            </a:r>
            <a:r>
              <a:rPr lang="bg-BG" sz="2400" dirty="0"/>
              <a:t>текста на диктовката, а останалите деца – в тетрадките. След това децата </a:t>
            </a:r>
            <a:r>
              <a:rPr lang="bg-BG" sz="2400" b="1" dirty="0"/>
              <a:t>сверяват</a:t>
            </a:r>
            <a:r>
              <a:rPr lang="bg-BG" sz="2400" dirty="0"/>
              <a:t> написаното с текста на дъската и </a:t>
            </a:r>
            <a:r>
              <a:rPr lang="bg-BG" sz="2400" b="1" dirty="0"/>
              <a:t>сами поправят грешките</a:t>
            </a:r>
            <a:r>
              <a:rPr lang="bg-BG" sz="2400" dirty="0"/>
              <a:t> си. Прави се </a:t>
            </a:r>
            <a:r>
              <a:rPr lang="bg-BG" sz="2400" b="1" dirty="0"/>
              <a:t>колективен анализ</a:t>
            </a:r>
            <a:r>
              <a:rPr lang="bg-BG" sz="2400" dirty="0"/>
              <a:t>, за да се затвърди правописът и се повтарят правилата за писане.</a:t>
            </a:r>
          </a:p>
          <a:p>
            <a:pPr marL="0" indent="0">
              <a:buNone/>
            </a:pPr>
            <a:endParaRPr lang="bg-BG" sz="2400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40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0478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ДОБРИ ПРАКТИКИ ЗА РАЗВИВАНЕ НА ПРАВОПИСНАТА БДИТЕЛНОСТ – </a:t>
            </a:r>
            <a:r>
              <a:rPr lang="bg-BG" sz="2400" dirty="0">
                <a:solidFill>
                  <a:srgbClr val="FF0000"/>
                </a:solidFill>
              </a:rPr>
              <a:t>ОБУЧАВАЩИ ДИКТОВКИ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51280"/>
            <a:ext cx="8186584" cy="4820920"/>
          </a:xfrm>
        </p:spPr>
        <p:txBody>
          <a:bodyPr/>
          <a:lstStyle/>
          <a:p>
            <a:pPr marL="0" indent="0">
              <a:buNone/>
            </a:pPr>
            <a:r>
              <a:rPr lang="bg-BG" sz="2400" dirty="0"/>
              <a:t>е) </a:t>
            </a:r>
            <a:r>
              <a:rPr lang="bg-BG" sz="2400" b="1" u="sng" dirty="0"/>
              <a:t>коментирани диктовки</a:t>
            </a:r>
            <a:r>
              <a:rPr lang="bg-BG" sz="2400" dirty="0"/>
              <a:t>:</a:t>
            </a:r>
          </a:p>
          <a:p>
            <a:r>
              <a:rPr lang="bg-BG" sz="2400" dirty="0"/>
              <a:t>Учителят </a:t>
            </a:r>
            <a:r>
              <a:rPr lang="bg-BG" sz="2400" b="1" dirty="0"/>
              <a:t>диктува текста по изречения</a:t>
            </a:r>
            <a:r>
              <a:rPr lang="bg-BG" sz="2400" dirty="0"/>
              <a:t>.</a:t>
            </a:r>
          </a:p>
          <a:p>
            <a:r>
              <a:rPr lang="bg-BG" sz="2400" b="1" dirty="0"/>
              <a:t>Ученик обяснява </a:t>
            </a:r>
            <a:r>
              <a:rPr lang="bg-BG" sz="2400" dirty="0"/>
              <a:t>как се пише първата дума с правописна особеност в изречението и </a:t>
            </a:r>
            <a:r>
              <a:rPr lang="bg-BG" sz="2400" b="1" dirty="0"/>
              <a:t>всички я записват </a:t>
            </a:r>
            <a:r>
              <a:rPr lang="bg-BG" sz="2400" dirty="0"/>
              <a:t>в тетрадките.</a:t>
            </a:r>
          </a:p>
          <a:p>
            <a:r>
              <a:rPr lang="bg-BG" sz="2400" b="1" dirty="0"/>
              <a:t>Друг ученик коментира следващата </a:t>
            </a:r>
            <a:r>
              <a:rPr lang="bg-BG" sz="2400" dirty="0"/>
              <a:t>дума и т.н. В четвърти клас коментират, като се позовават на </a:t>
            </a:r>
            <a:r>
              <a:rPr lang="bg-BG" sz="2400" b="1" dirty="0"/>
              <a:t>правила</a:t>
            </a:r>
            <a:r>
              <a:rPr lang="bg-BG" sz="2400" dirty="0"/>
              <a:t>.</a:t>
            </a:r>
          </a:p>
          <a:p>
            <a:pPr marL="0" indent="0">
              <a:buNone/>
            </a:pP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41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8449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ДОБРИ ПРАКТИКИ ЗА РАЗВИВАНЕ НА ПРАВОПИСНАТА БДИТЕЛНОСТ – </a:t>
            </a:r>
            <a:r>
              <a:rPr lang="bg-BG" sz="2400" dirty="0">
                <a:solidFill>
                  <a:srgbClr val="FF0000"/>
                </a:solidFill>
              </a:rPr>
              <a:t>ОБУЧАВАЩИ ДИКТОВКИ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51280"/>
            <a:ext cx="7714635" cy="4820920"/>
          </a:xfrm>
        </p:spPr>
        <p:txBody>
          <a:bodyPr/>
          <a:lstStyle/>
          <a:p>
            <a:pPr marL="0" indent="0">
              <a:buNone/>
            </a:pPr>
            <a:r>
              <a:rPr lang="bg-BG" sz="2400" dirty="0"/>
              <a:t>ж) </a:t>
            </a:r>
            <a:r>
              <a:rPr lang="bg-BG" sz="2400" b="1" u="sng" dirty="0"/>
              <a:t>обяснителни диктовки </a:t>
            </a:r>
            <a:r>
              <a:rPr lang="bg-BG" sz="2400" dirty="0"/>
              <a:t>–</a:t>
            </a:r>
            <a:r>
              <a:rPr lang="en-US" sz="2400" dirty="0"/>
              <a:t> </a:t>
            </a:r>
            <a:r>
              <a:rPr lang="bg-BG" sz="2400" dirty="0"/>
              <a:t>текстът се написва от учениците, а правописът на думите се обяснява след това. Това е </a:t>
            </a:r>
            <a:r>
              <a:rPr lang="bg-BG" sz="2400" b="1" dirty="0" err="1"/>
              <a:t>полуконтролна</a:t>
            </a:r>
            <a:r>
              <a:rPr lang="bg-BG" sz="2400" b="1" dirty="0"/>
              <a:t> диктовка</a:t>
            </a:r>
            <a:r>
              <a:rPr lang="bg-BG" sz="2400" dirty="0"/>
              <a:t>, с която се установява доколко е изграден правописният автоматизъм. Тя е преходна форма към контролната диктовка, но е с обучаващ характер, защото при нея </a:t>
            </a:r>
            <a:r>
              <a:rPr lang="bg-BG" sz="2400" b="1" dirty="0"/>
              <a:t>учениците под ръководството на учителя откриват и поправят грешките и затвърдяват правилата</a:t>
            </a:r>
            <a:r>
              <a:rPr lang="bg-BG" sz="2400" dirty="0"/>
              <a:t>.</a:t>
            </a:r>
          </a:p>
          <a:p>
            <a:pPr marL="0" indent="0">
              <a:buNone/>
            </a:pPr>
            <a:endParaRPr lang="bg-BG" sz="2400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42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8213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ДОБРИ ПРАКТИКИ ЗА РАЗВИВАНЕ НА ПРАВОПИСНАТА БДИТЕЛНОСТ – </a:t>
            </a:r>
            <a:r>
              <a:rPr lang="bg-BG" sz="2400" dirty="0">
                <a:solidFill>
                  <a:srgbClr val="FF0000"/>
                </a:solidFill>
              </a:rPr>
              <a:t>ОБУЧАВАЩИ ДИКТОВКИ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51280"/>
            <a:ext cx="8579874" cy="3623843"/>
          </a:xfrm>
        </p:spPr>
        <p:txBody>
          <a:bodyPr/>
          <a:lstStyle/>
          <a:p>
            <a:pPr marL="0" indent="0">
              <a:buNone/>
            </a:pPr>
            <a:r>
              <a:rPr lang="bg-BG" sz="2400" dirty="0"/>
              <a:t>з) </a:t>
            </a:r>
            <a:r>
              <a:rPr lang="bg-BG" sz="2400" b="1" u="sng" dirty="0"/>
              <a:t>подборни диктовки </a:t>
            </a:r>
            <a:r>
              <a:rPr lang="bg-BG" sz="2400" dirty="0"/>
              <a:t>– диктуват се думи или словосъчетания, а децата </a:t>
            </a:r>
            <a:r>
              <a:rPr lang="bg-BG" sz="2400" b="1" dirty="0"/>
              <a:t>записват само тези, които са свързани с конкретната правописна особеност</a:t>
            </a:r>
            <a:r>
              <a:rPr lang="bg-BG" sz="2400" dirty="0"/>
              <a:t>, изучена граматична форма, словосъчетание от определен тип.</a:t>
            </a:r>
          </a:p>
          <a:p>
            <a:pPr marL="0" indent="0">
              <a:buNone/>
            </a:pPr>
            <a:r>
              <a:rPr lang="bg-BG" sz="2400" dirty="0"/>
              <a:t>Например може да напишат само съществителни собствени имена, само думи с дадена буква щ, ю, я, й, </a:t>
            </a:r>
            <a:r>
              <a:rPr lang="bg-BG" sz="2400" dirty="0" err="1"/>
              <a:t>ьо</a:t>
            </a:r>
            <a:r>
              <a:rPr lang="bg-BG" sz="2400" dirty="0"/>
              <a:t>, </a:t>
            </a:r>
            <a:r>
              <a:rPr lang="bg-BG" sz="2400" dirty="0" err="1"/>
              <a:t>йо</a:t>
            </a:r>
            <a:r>
              <a:rPr lang="bg-BG" sz="2400" dirty="0"/>
              <a:t>, само определена част на речта (глагол, прилагателно, съществително, числително), само думи с </a:t>
            </a:r>
            <a:r>
              <a:rPr lang="bg-BG" sz="2400" dirty="0" err="1"/>
              <a:t>неударени</a:t>
            </a:r>
            <a:r>
              <a:rPr lang="bg-BG" sz="2400" dirty="0"/>
              <a:t> гласни, при които може да се сгреши и които могат да бъдат проверени с други думи.</a:t>
            </a: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43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4441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ДОБРИ ПРАКТИКИ ЗА РАЗВИВАНЕ НА ПРАВОПИСНАТА БДИТЕЛНОСТ – </a:t>
            </a:r>
            <a:r>
              <a:rPr lang="bg-BG" sz="2400" dirty="0">
                <a:solidFill>
                  <a:srgbClr val="FF0000"/>
                </a:solidFill>
              </a:rPr>
              <a:t>ОБУЧАВАЩИ ДИКТОВКИ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51280"/>
            <a:ext cx="7449165" cy="4820920"/>
          </a:xfrm>
        </p:spPr>
        <p:txBody>
          <a:bodyPr/>
          <a:lstStyle/>
          <a:p>
            <a:pPr marL="0" indent="0">
              <a:buNone/>
            </a:pPr>
            <a:r>
              <a:rPr lang="bg-BG" sz="2400" dirty="0"/>
              <a:t>й) </a:t>
            </a:r>
            <a:r>
              <a:rPr lang="bg-BG" sz="2400" b="1" u="sng" dirty="0"/>
              <a:t>разпределителни диктовки </a:t>
            </a:r>
            <a:r>
              <a:rPr lang="bg-BG" sz="2400" dirty="0"/>
              <a:t>– диктуват се група думи, които се разпределят </a:t>
            </a:r>
            <a:r>
              <a:rPr lang="bg-BG" sz="2400" b="1" dirty="0"/>
              <a:t>в две или три колонки </a:t>
            </a:r>
            <a:r>
              <a:rPr lang="bg-BG" sz="2400" dirty="0"/>
              <a:t>според правописен или езиков признак.</a:t>
            </a:r>
          </a:p>
          <a:p>
            <a:pPr marL="0" indent="0">
              <a:buNone/>
            </a:pPr>
            <a:r>
              <a:rPr lang="bg-BG" sz="2400" dirty="0"/>
              <a:t>Например в две колонки думи с ЬО и ЙО, думи с Я и с Ю, в три колонки групи сродни думи или синоними и т.н.</a:t>
            </a:r>
          </a:p>
          <a:p>
            <a:pPr marL="0" indent="0">
              <a:buNone/>
            </a:pPr>
            <a:endParaRPr lang="bg-BG" sz="2400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44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5092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ДОБРИ ПРАКТИКИ ЗА РАЗВИВАНЕ НА ПРАВОПИСНАТА БДИТЕЛНОСТ – </a:t>
            </a:r>
            <a:r>
              <a:rPr lang="bg-BG" sz="2400" dirty="0">
                <a:solidFill>
                  <a:srgbClr val="FF0000"/>
                </a:solidFill>
              </a:rPr>
              <a:t>ОБУЧАВАЩИ ДИКТОВКИ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51280"/>
            <a:ext cx="9024620" cy="4820920"/>
          </a:xfrm>
        </p:spPr>
        <p:txBody>
          <a:bodyPr/>
          <a:lstStyle/>
          <a:p>
            <a:pPr marL="0" indent="0">
              <a:buNone/>
            </a:pPr>
            <a:r>
              <a:rPr lang="bg-BG" sz="2400" dirty="0"/>
              <a:t>й) </a:t>
            </a:r>
            <a:r>
              <a:rPr lang="bg-BG" sz="2400" b="1" u="sng" dirty="0"/>
              <a:t>диктовки с даден сигнал </a:t>
            </a:r>
            <a:r>
              <a:rPr lang="bg-BG" sz="2400" dirty="0"/>
              <a:t>– по време на диктовката учителят почуква с молив, пляска с ръце или дава друг уговорен предварително сигнал, който е </a:t>
            </a:r>
            <a:r>
              <a:rPr lang="bg-BG" sz="2400" b="1" dirty="0"/>
              <a:t>знак, че в конкретната дума може да се допусне грешка</a:t>
            </a:r>
            <a:r>
              <a:rPr lang="bg-BG" sz="2400" dirty="0"/>
              <a:t>.</a:t>
            </a:r>
          </a:p>
          <a:p>
            <a:pPr marL="0" indent="0">
              <a:buNone/>
            </a:pPr>
            <a:r>
              <a:rPr lang="bg-BG" sz="2400" dirty="0"/>
              <a:t>к) </a:t>
            </a:r>
            <a:r>
              <a:rPr lang="bg-BG" sz="2400" b="1" u="sng" dirty="0"/>
              <a:t>диктовки със замяна </a:t>
            </a:r>
            <a:r>
              <a:rPr lang="bg-BG" sz="2400" dirty="0"/>
              <a:t>– думата се чува и се записва в друга форма. Например диктуват се прилагателни имена в ср. или </a:t>
            </a:r>
            <a:r>
              <a:rPr lang="bg-BG" sz="2400" dirty="0" err="1"/>
              <a:t>ж.р</a:t>
            </a:r>
            <a:r>
              <a:rPr lang="bg-BG" sz="2400" dirty="0"/>
              <a:t>., които учениците превръщат в </a:t>
            </a:r>
            <a:r>
              <a:rPr lang="bg-BG" sz="2400" dirty="0" err="1"/>
              <a:t>м.р</a:t>
            </a:r>
            <a:r>
              <a:rPr lang="bg-BG" sz="2400" dirty="0"/>
              <a:t>. – някои от тях имат правописна особеност (завършват на звучна съгласна).</a:t>
            </a:r>
          </a:p>
          <a:p>
            <a:pPr marL="0" indent="0">
              <a:buNone/>
            </a:pPr>
            <a:r>
              <a:rPr lang="bg-BG" sz="2400" dirty="0"/>
              <a:t>Пример: </a:t>
            </a:r>
            <a:r>
              <a:rPr lang="bg-BG" sz="2400" i="1" dirty="0"/>
              <a:t>Превърнете глаголите в 1 лице множествено число и ги запишете.</a:t>
            </a:r>
          </a:p>
          <a:p>
            <a:pPr marL="0" indent="0">
              <a:buNone/>
            </a:pPr>
            <a:endParaRPr lang="bg-BG" sz="2400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45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6730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ДОБРИ ПРАКТИКИ ЗА РАЗВИВАНЕ НА ПРАВОПИСНАТА БДИТЕЛНОСТ – </a:t>
            </a:r>
            <a:r>
              <a:rPr lang="bg-BG" sz="2400" dirty="0">
                <a:solidFill>
                  <a:srgbClr val="FF0000"/>
                </a:solidFill>
              </a:rPr>
              <a:t>КОНТРОЛНИ ДИКТОВКИ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22678" y="1304650"/>
            <a:ext cx="9024620" cy="48209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bg-BG" sz="2400" b="1" u="sng" dirty="0"/>
              <a:t>Контролни диктовки</a:t>
            </a:r>
            <a:r>
              <a:rPr lang="bg-BG" sz="2400" b="1" dirty="0"/>
              <a:t> </a:t>
            </a:r>
            <a:r>
              <a:rPr lang="bg-BG" sz="2400" dirty="0"/>
              <a:t>на думи, изречения, текстове. След проверката на диктовките </a:t>
            </a:r>
            <a:r>
              <a:rPr lang="bg-BG" sz="2400" b="1" dirty="0"/>
              <a:t>сгрешените думи се включват в следващи диктовки</a:t>
            </a:r>
            <a:r>
              <a:rPr lang="bg-BG" sz="2400" dirty="0"/>
              <a:t>.</a:t>
            </a:r>
          </a:p>
          <a:p>
            <a:pPr marL="0" indent="0">
              <a:buNone/>
            </a:pPr>
            <a:r>
              <a:rPr lang="bg-BG" sz="2400" dirty="0"/>
              <a:t>Целта е децата да свикнат да работят по </a:t>
            </a:r>
            <a:r>
              <a:rPr lang="bg-BG" sz="2400" b="1" dirty="0"/>
              <a:t>алгоритъма</a:t>
            </a:r>
            <a:r>
              <a:rPr lang="bg-BG" sz="2400" dirty="0"/>
              <a:t>:</a:t>
            </a:r>
          </a:p>
          <a:p>
            <a:pPr marL="0" indent="0">
              <a:buNone/>
            </a:pPr>
            <a:r>
              <a:rPr lang="bg-BG" sz="2400" dirty="0"/>
              <a:t>1) Откривам </a:t>
            </a:r>
            <a:r>
              <a:rPr lang="bg-BG" sz="2400" b="1" dirty="0"/>
              <a:t>опасното място </a:t>
            </a:r>
            <a:r>
              <a:rPr lang="bg-BG" sz="2400" dirty="0"/>
              <a:t>в думата – там е възможно да се допусне грешка.</a:t>
            </a:r>
          </a:p>
          <a:p>
            <a:pPr marL="0" indent="0">
              <a:buNone/>
            </a:pPr>
            <a:r>
              <a:rPr lang="bg-BG" sz="2400" dirty="0"/>
              <a:t>2) Определям </a:t>
            </a:r>
            <a:r>
              <a:rPr lang="bg-BG" sz="2400" b="1" dirty="0"/>
              <a:t>дали може </a:t>
            </a:r>
            <a:r>
              <a:rPr lang="bg-BG" sz="2400" dirty="0"/>
              <a:t>да се направи </a:t>
            </a:r>
            <a:r>
              <a:rPr lang="bg-BG" sz="2400" b="1" dirty="0"/>
              <a:t>правописна проверка</a:t>
            </a:r>
            <a:r>
              <a:rPr lang="bg-BG" sz="2400" dirty="0"/>
              <a:t>, или – не. Във втория случай проверявам в </a:t>
            </a:r>
            <a:r>
              <a:rPr lang="bg-BG" sz="2400" b="1" dirty="0"/>
              <a:t>правописния речник</a:t>
            </a:r>
            <a:r>
              <a:rPr lang="bg-BG" sz="2400" dirty="0"/>
              <a:t>.</a:t>
            </a:r>
          </a:p>
          <a:p>
            <a:pPr marL="0" indent="0">
              <a:buNone/>
            </a:pPr>
            <a:r>
              <a:rPr lang="bg-BG" sz="2400" dirty="0"/>
              <a:t>3) Ако думата е с </a:t>
            </a:r>
            <a:r>
              <a:rPr lang="bg-BG" sz="2400" b="1" dirty="0"/>
              <a:t>проверяем правопис</a:t>
            </a:r>
            <a:r>
              <a:rPr lang="bg-BG" sz="2400" dirty="0"/>
              <a:t>, </a:t>
            </a:r>
            <a:r>
              <a:rPr lang="bg-BG" sz="2400" b="1" dirty="0"/>
              <a:t>правя проверката </a:t>
            </a:r>
            <a:r>
              <a:rPr lang="bg-BG" sz="2400" dirty="0"/>
              <a:t>според правописната особеност.</a:t>
            </a:r>
          </a:p>
          <a:p>
            <a:pPr marL="0" indent="0">
              <a:buNone/>
            </a:pPr>
            <a:r>
              <a:rPr lang="bg-BG" sz="2400" dirty="0"/>
              <a:t>4) </a:t>
            </a:r>
            <a:r>
              <a:rPr lang="bg-BG" sz="2400" b="1" dirty="0"/>
              <a:t>Написвам думата</a:t>
            </a:r>
            <a:r>
              <a:rPr lang="bg-BG" sz="2400" dirty="0"/>
              <a:t>.</a:t>
            </a:r>
            <a:endParaRPr lang="en-US" sz="2400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46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9507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Прямоугольник 3">
            <a:extLst>
              <a:ext uri="{FF2B5EF4-FFF2-40B4-BE49-F238E27FC236}">
                <a16:creationId xmlns:a16="http://schemas.microsoft.com/office/drawing/2014/main" id="{4BE398A7-0BC5-4F19-AA85-2527AB14486C}"/>
              </a:ext>
            </a:extLst>
          </p:cNvPr>
          <p:cNvSpPr/>
          <p:nvPr/>
        </p:nvSpPr>
        <p:spPr>
          <a:xfrm>
            <a:off x="4768997" y="2474402"/>
            <a:ext cx="214314" cy="285752"/>
          </a:xfrm>
          <a:prstGeom prst="rect">
            <a:avLst/>
          </a:prstGeom>
          <a:solidFill>
            <a:srgbClr val="FFFFA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7032104" y="3789040"/>
            <a:ext cx="1990740" cy="357190"/>
          </a:xfrm>
          <a:prstGeom prst="roundRect">
            <a:avLst/>
          </a:prstGeom>
          <a:solidFill>
            <a:srgbClr val="C00000"/>
          </a:soli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ПРОВЕРКА</a:t>
            </a:r>
          </a:p>
        </p:txBody>
      </p:sp>
      <p:sp>
        <p:nvSpPr>
          <p:cNvPr id="75" name="Текстово поле 74">
            <a:extLst>
              <a:ext uri="{FF2B5EF4-FFF2-40B4-BE49-F238E27FC236}">
                <a16:creationId xmlns:a16="http://schemas.microsoft.com/office/drawing/2014/main" id="{5F864C25-64FA-4E46-912A-418300CCC4F0}"/>
              </a:ext>
            </a:extLst>
          </p:cNvPr>
          <p:cNvSpPr txBox="1"/>
          <p:nvPr/>
        </p:nvSpPr>
        <p:spPr>
          <a:xfrm>
            <a:off x="3359697" y="2278074"/>
            <a:ext cx="6400821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bg-BG" sz="2800" b="1" spc="100" dirty="0">
                <a:latin typeface="Times New Roman" pitchFamily="18" charset="0"/>
                <a:cs typeface="Times New Roman" pitchFamily="18" charset="0"/>
              </a:rPr>
              <a:t>Всяко д  </a:t>
            </a:r>
            <a:r>
              <a:rPr lang="bg-BG" sz="2800" b="1" spc="100" dirty="0" err="1">
                <a:latin typeface="Times New Roman" pitchFamily="18" charset="0"/>
                <a:cs typeface="Times New Roman" pitchFamily="18" charset="0"/>
              </a:rPr>
              <a:t>рво</a:t>
            </a:r>
            <a:r>
              <a:rPr lang="bg-BG" sz="2800" b="1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2800" b="1" spc="100" dirty="0" err="1">
                <a:latin typeface="Times New Roman" pitchFamily="18" charset="0"/>
                <a:cs typeface="Times New Roman" pitchFamily="18" charset="0"/>
              </a:rPr>
              <a:t>пло</a:t>
            </a:r>
            <a:r>
              <a:rPr lang="bg-BG" sz="2800" b="1" spc="100" dirty="0">
                <a:latin typeface="Times New Roman" pitchFamily="18" charset="0"/>
                <a:cs typeface="Times New Roman" pitchFamily="18" charset="0"/>
              </a:rPr>
              <a:t>   не дава.</a:t>
            </a:r>
          </a:p>
        </p:txBody>
      </p:sp>
      <p:sp>
        <p:nvSpPr>
          <p:cNvPr id="76" name="Прямоугольник 2">
            <a:extLst>
              <a:ext uri="{FF2B5EF4-FFF2-40B4-BE49-F238E27FC236}">
                <a16:creationId xmlns:a16="http://schemas.microsoft.com/office/drawing/2014/main" id="{4E7A3742-A080-411C-A50C-8AC37F0E8614}"/>
              </a:ext>
            </a:extLst>
          </p:cNvPr>
          <p:cNvSpPr/>
          <p:nvPr/>
        </p:nvSpPr>
        <p:spPr>
          <a:xfrm>
            <a:off x="4768997" y="2649472"/>
            <a:ext cx="214314" cy="285752"/>
          </a:xfrm>
          <a:prstGeom prst="rect">
            <a:avLst/>
          </a:prstGeom>
          <a:solidFill>
            <a:srgbClr val="FFFFA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ъ</a:t>
            </a:r>
          </a:p>
        </p:txBody>
      </p:sp>
      <p:sp>
        <p:nvSpPr>
          <p:cNvPr id="77" name="Прямоугольник 3">
            <a:extLst>
              <a:ext uri="{FF2B5EF4-FFF2-40B4-BE49-F238E27FC236}">
                <a16:creationId xmlns:a16="http://schemas.microsoft.com/office/drawing/2014/main" id="{63496D59-5A9D-4DD8-93C0-0E2A06CE2EC8}"/>
              </a:ext>
            </a:extLst>
          </p:cNvPr>
          <p:cNvSpPr/>
          <p:nvPr/>
        </p:nvSpPr>
        <p:spPr>
          <a:xfrm>
            <a:off x="4768997" y="2412712"/>
            <a:ext cx="214314" cy="285752"/>
          </a:xfrm>
          <a:prstGeom prst="rect">
            <a:avLst/>
          </a:prstGeom>
          <a:solidFill>
            <a:srgbClr val="FFFFA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Прямоугольник 5">
            <a:extLst>
              <a:ext uri="{FF2B5EF4-FFF2-40B4-BE49-F238E27FC236}">
                <a16:creationId xmlns:a16="http://schemas.microsoft.com/office/drawing/2014/main" id="{F243CD2A-0649-478F-A883-3066A78F5E24}"/>
              </a:ext>
            </a:extLst>
          </p:cNvPr>
          <p:cNvSpPr/>
          <p:nvPr/>
        </p:nvSpPr>
        <p:spPr>
          <a:xfrm>
            <a:off x="4768997" y="2212344"/>
            <a:ext cx="214314" cy="285752"/>
          </a:xfrm>
          <a:prstGeom prst="rect">
            <a:avLst/>
          </a:prstGeom>
          <a:solidFill>
            <a:srgbClr val="FFFFA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80" name="Прямоугольник 3">
            <a:extLst>
              <a:ext uri="{FF2B5EF4-FFF2-40B4-BE49-F238E27FC236}">
                <a16:creationId xmlns:a16="http://schemas.microsoft.com/office/drawing/2014/main" id="{0023DD58-30FA-4467-9146-00A2F6A32F1B}"/>
              </a:ext>
            </a:extLst>
          </p:cNvPr>
          <p:cNvSpPr/>
          <p:nvPr/>
        </p:nvSpPr>
        <p:spPr>
          <a:xfrm>
            <a:off x="6285455" y="2465323"/>
            <a:ext cx="214314" cy="285752"/>
          </a:xfrm>
          <a:prstGeom prst="rect">
            <a:avLst/>
          </a:prstGeom>
          <a:solidFill>
            <a:srgbClr val="FFFFB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Прямоугольник 2">
            <a:extLst>
              <a:ext uri="{FF2B5EF4-FFF2-40B4-BE49-F238E27FC236}">
                <a16:creationId xmlns:a16="http://schemas.microsoft.com/office/drawing/2014/main" id="{41A935BD-1442-4ABD-9E45-85FF70C910B9}"/>
              </a:ext>
            </a:extLst>
          </p:cNvPr>
          <p:cNvSpPr/>
          <p:nvPr/>
        </p:nvSpPr>
        <p:spPr>
          <a:xfrm>
            <a:off x="6285455" y="2640393"/>
            <a:ext cx="214314" cy="285752"/>
          </a:xfrm>
          <a:prstGeom prst="rect">
            <a:avLst/>
          </a:prstGeom>
          <a:solidFill>
            <a:srgbClr val="FFFFB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</p:txBody>
      </p:sp>
      <p:sp>
        <p:nvSpPr>
          <p:cNvPr id="82" name="Прямоугольник 3">
            <a:extLst>
              <a:ext uri="{FF2B5EF4-FFF2-40B4-BE49-F238E27FC236}">
                <a16:creationId xmlns:a16="http://schemas.microsoft.com/office/drawing/2014/main" id="{1C756904-1E3A-4B9C-9959-BFFA30D42EC6}"/>
              </a:ext>
            </a:extLst>
          </p:cNvPr>
          <p:cNvSpPr/>
          <p:nvPr/>
        </p:nvSpPr>
        <p:spPr>
          <a:xfrm>
            <a:off x="6285455" y="2413465"/>
            <a:ext cx="214314" cy="285752"/>
          </a:xfrm>
          <a:prstGeom prst="rect">
            <a:avLst/>
          </a:prstGeom>
          <a:solidFill>
            <a:srgbClr val="FFFFB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Прямоугольник 5">
            <a:extLst>
              <a:ext uri="{FF2B5EF4-FFF2-40B4-BE49-F238E27FC236}">
                <a16:creationId xmlns:a16="http://schemas.microsoft.com/office/drawing/2014/main" id="{DD5983C1-9E0B-4019-88E4-6D033082602B}"/>
              </a:ext>
            </a:extLst>
          </p:cNvPr>
          <p:cNvSpPr/>
          <p:nvPr/>
        </p:nvSpPr>
        <p:spPr>
          <a:xfrm>
            <a:off x="6285455" y="2203265"/>
            <a:ext cx="214314" cy="285752"/>
          </a:xfrm>
          <a:prstGeom prst="rect">
            <a:avLst/>
          </a:prstGeom>
          <a:solidFill>
            <a:srgbClr val="FFFFB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  <p:sp>
        <p:nvSpPr>
          <p:cNvPr id="13" name="Прямоугольник 7">
            <a:extLst>
              <a:ext uri="{FF2B5EF4-FFF2-40B4-BE49-F238E27FC236}">
                <a16:creationId xmlns:a16="http://schemas.microsoft.com/office/drawing/2014/main" id="{07FEA696-B0B5-4421-B7C3-DD223F69531F}"/>
              </a:ext>
            </a:extLst>
          </p:cNvPr>
          <p:cNvSpPr/>
          <p:nvPr/>
        </p:nvSpPr>
        <p:spPr>
          <a:xfrm>
            <a:off x="3613615" y="552648"/>
            <a:ext cx="47230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9050"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FFFF00"/>
                </a:solidFill>
              </a:rPr>
              <a:t>Интерактивна задача</a:t>
            </a:r>
          </a:p>
        </p:txBody>
      </p:sp>
    </p:spTree>
    <p:extLst>
      <p:ext uri="{BB962C8B-B14F-4D97-AF65-F5344CB8AC3E}">
        <p14:creationId xmlns:p14="http://schemas.microsoft.com/office/powerpoint/2010/main" val="283787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Прямоугольник 3">
            <a:extLst>
              <a:ext uri="{FF2B5EF4-FFF2-40B4-BE49-F238E27FC236}">
                <a16:creationId xmlns:a16="http://schemas.microsoft.com/office/drawing/2014/main" id="{4BE398A7-0BC5-4F19-AA85-2527AB14486C}"/>
              </a:ext>
            </a:extLst>
          </p:cNvPr>
          <p:cNvSpPr/>
          <p:nvPr/>
        </p:nvSpPr>
        <p:spPr>
          <a:xfrm>
            <a:off x="4768997" y="2474402"/>
            <a:ext cx="214314" cy="285752"/>
          </a:xfrm>
          <a:prstGeom prst="rect">
            <a:avLst/>
          </a:prstGeom>
          <a:solidFill>
            <a:srgbClr val="FFFFA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7032104" y="3789040"/>
            <a:ext cx="1990740" cy="357190"/>
          </a:xfrm>
          <a:prstGeom prst="roundRect">
            <a:avLst/>
          </a:prstGeom>
          <a:solidFill>
            <a:srgbClr val="C00000"/>
          </a:soli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ПРОВЕРКА</a:t>
            </a:r>
          </a:p>
        </p:txBody>
      </p:sp>
      <p:sp>
        <p:nvSpPr>
          <p:cNvPr id="75" name="Текстово поле 74">
            <a:extLst>
              <a:ext uri="{FF2B5EF4-FFF2-40B4-BE49-F238E27FC236}">
                <a16:creationId xmlns:a16="http://schemas.microsoft.com/office/drawing/2014/main" id="{5F864C25-64FA-4E46-912A-418300CCC4F0}"/>
              </a:ext>
            </a:extLst>
          </p:cNvPr>
          <p:cNvSpPr txBox="1"/>
          <p:nvPr/>
        </p:nvSpPr>
        <p:spPr>
          <a:xfrm>
            <a:off x="3359697" y="2278074"/>
            <a:ext cx="6400821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bg-BG" sz="2800" b="1" spc="100" dirty="0">
                <a:latin typeface="Times New Roman" pitchFamily="18" charset="0"/>
                <a:cs typeface="Times New Roman" pitchFamily="18" charset="0"/>
              </a:rPr>
              <a:t>Всяко д  </a:t>
            </a:r>
            <a:r>
              <a:rPr lang="bg-BG" sz="2800" b="1" spc="100" dirty="0" err="1">
                <a:latin typeface="Times New Roman" pitchFamily="18" charset="0"/>
                <a:cs typeface="Times New Roman" pitchFamily="18" charset="0"/>
              </a:rPr>
              <a:t>рво</a:t>
            </a:r>
            <a:r>
              <a:rPr lang="bg-BG" sz="2800" b="1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2800" b="1" spc="100" dirty="0" err="1">
                <a:latin typeface="Times New Roman" pitchFamily="18" charset="0"/>
                <a:cs typeface="Times New Roman" pitchFamily="18" charset="0"/>
              </a:rPr>
              <a:t>пло</a:t>
            </a:r>
            <a:r>
              <a:rPr lang="bg-BG" sz="2800" b="1" spc="100" dirty="0">
                <a:latin typeface="Times New Roman" pitchFamily="18" charset="0"/>
                <a:cs typeface="Times New Roman" pitchFamily="18" charset="0"/>
              </a:rPr>
              <a:t>   не дава.</a:t>
            </a:r>
          </a:p>
        </p:txBody>
      </p:sp>
      <p:sp>
        <p:nvSpPr>
          <p:cNvPr id="76" name="Прямоугольник 2">
            <a:extLst>
              <a:ext uri="{FF2B5EF4-FFF2-40B4-BE49-F238E27FC236}">
                <a16:creationId xmlns:a16="http://schemas.microsoft.com/office/drawing/2014/main" id="{4E7A3742-A080-411C-A50C-8AC37F0E8614}"/>
              </a:ext>
            </a:extLst>
          </p:cNvPr>
          <p:cNvSpPr/>
          <p:nvPr/>
        </p:nvSpPr>
        <p:spPr>
          <a:xfrm>
            <a:off x="4768997" y="2649472"/>
            <a:ext cx="214314" cy="285752"/>
          </a:xfrm>
          <a:prstGeom prst="rect">
            <a:avLst/>
          </a:prstGeom>
          <a:solidFill>
            <a:srgbClr val="FFFFA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Прямоугольник 3">
            <a:extLst>
              <a:ext uri="{FF2B5EF4-FFF2-40B4-BE49-F238E27FC236}">
                <a16:creationId xmlns:a16="http://schemas.microsoft.com/office/drawing/2014/main" id="{63496D59-5A9D-4DD8-93C0-0E2A06CE2EC8}"/>
              </a:ext>
            </a:extLst>
          </p:cNvPr>
          <p:cNvSpPr/>
          <p:nvPr/>
        </p:nvSpPr>
        <p:spPr>
          <a:xfrm>
            <a:off x="4768997" y="2412712"/>
            <a:ext cx="214314" cy="285752"/>
          </a:xfrm>
          <a:prstGeom prst="rect">
            <a:avLst/>
          </a:prstGeom>
          <a:solidFill>
            <a:srgbClr val="FFFFA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ъ</a:t>
            </a:r>
          </a:p>
        </p:txBody>
      </p:sp>
      <p:sp>
        <p:nvSpPr>
          <p:cNvPr id="78" name="Прямоугольник 5">
            <a:extLst>
              <a:ext uri="{FF2B5EF4-FFF2-40B4-BE49-F238E27FC236}">
                <a16:creationId xmlns:a16="http://schemas.microsoft.com/office/drawing/2014/main" id="{F243CD2A-0649-478F-A883-3066A78F5E24}"/>
              </a:ext>
            </a:extLst>
          </p:cNvPr>
          <p:cNvSpPr/>
          <p:nvPr/>
        </p:nvSpPr>
        <p:spPr>
          <a:xfrm>
            <a:off x="4768997" y="2212344"/>
            <a:ext cx="214314" cy="285752"/>
          </a:xfrm>
          <a:prstGeom prst="rect">
            <a:avLst/>
          </a:prstGeom>
          <a:solidFill>
            <a:srgbClr val="FFFFA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Прямоугольник 3">
            <a:extLst>
              <a:ext uri="{FF2B5EF4-FFF2-40B4-BE49-F238E27FC236}">
                <a16:creationId xmlns:a16="http://schemas.microsoft.com/office/drawing/2014/main" id="{0023DD58-30FA-4467-9146-00A2F6A32F1B}"/>
              </a:ext>
            </a:extLst>
          </p:cNvPr>
          <p:cNvSpPr/>
          <p:nvPr/>
        </p:nvSpPr>
        <p:spPr>
          <a:xfrm>
            <a:off x="6285455" y="2465323"/>
            <a:ext cx="214314" cy="285752"/>
          </a:xfrm>
          <a:prstGeom prst="rect">
            <a:avLst/>
          </a:prstGeom>
          <a:solidFill>
            <a:srgbClr val="FFFFB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Прямоугольник 2">
            <a:extLst>
              <a:ext uri="{FF2B5EF4-FFF2-40B4-BE49-F238E27FC236}">
                <a16:creationId xmlns:a16="http://schemas.microsoft.com/office/drawing/2014/main" id="{41A935BD-1442-4ABD-9E45-85FF70C910B9}"/>
              </a:ext>
            </a:extLst>
          </p:cNvPr>
          <p:cNvSpPr/>
          <p:nvPr/>
        </p:nvSpPr>
        <p:spPr>
          <a:xfrm>
            <a:off x="6285455" y="2640393"/>
            <a:ext cx="214314" cy="285752"/>
          </a:xfrm>
          <a:prstGeom prst="rect">
            <a:avLst/>
          </a:prstGeom>
          <a:solidFill>
            <a:srgbClr val="FFFFB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Прямоугольник 3">
            <a:extLst>
              <a:ext uri="{FF2B5EF4-FFF2-40B4-BE49-F238E27FC236}">
                <a16:creationId xmlns:a16="http://schemas.microsoft.com/office/drawing/2014/main" id="{1C756904-1E3A-4B9C-9959-BFFA30D42EC6}"/>
              </a:ext>
            </a:extLst>
          </p:cNvPr>
          <p:cNvSpPr/>
          <p:nvPr/>
        </p:nvSpPr>
        <p:spPr>
          <a:xfrm>
            <a:off x="6285455" y="2413465"/>
            <a:ext cx="214314" cy="285752"/>
          </a:xfrm>
          <a:prstGeom prst="rect">
            <a:avLst/>
          </a:prstGeom>
          <a:solidFill>
            <a:srgbClr val="FFFFB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  <p:sp>
        <p:nvSpPr>
          <p:cNvPr id="83" name="Прямоугольник 5">
            <a:extLst>
              <a:ext uri="{FF2B5EF4-FFF2-40B4-BE49-F238E27FC236}">
                <a16:creationId xmlns:a16="http://schemas.microsoft.com/office/drawing/2014/main" id="{DD5983C1-9E0B-4019-88E4-6D033082602B}"/>
              </a:ext>
            </a:extLst>
          </p:cNvPr>
          <p:cNvSpPr/>
          <p:nvPr/>
        </p:nvSpPr>
        <p:spPr>
          <a:xfrm>
            <a:off x="6285455" y="2203265"/>
            <a:ext cx="214314" cy="285752"/>
          </a:xfrm>
          <a:prstGeom prst="rect">
            <a:avLst/>
          </a:prstGeom>
          <a:solidFill>
            <a:srgbClr val="FFFFB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7">
            <a:extLst>
              <a:ext uri="{FF2B5EF4-FFF2-40B4-BE49-F238E27FC236}">
                <a16:creationId xmlns:a16="http://schemas.microsoft.com/office/drawing/2014/main" id="{07FEA696-B0B5-4421-B7C3-DD223F69531F}"/>
              </a:ext>
            </a:extLst>
          </p:cNvPr>
          <p:cNvSpPr/>
          <p:nvPr/>
        </p:nvSpPr>
        <p:spPr>
          <a:xfrm>
            <a:off x="3613615" y="552648"/>
            <a:ext cx="47230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9050"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FFFF00"/>
                </a:solidFill>
              </a:rPr>
              <a:t>Интерактивна задача</a:t>
            </a:r>
          </a:p>
        </p:txBody>
      </p:sp>
    </p:spTree>
    <p:extLst>
      <p:ext uri="{BB962C8B-B14F-4D97-AF65-F5344CB8AC3E}">
        <p14:creationId xmlns:p14="http://schemas.microsoft.com/office/powerpoint/2010/main" val="314148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номер на слайда 1">
            <a:extLst>
              <a:ext uri="{FF2B5EF4-FFF2-40B4-BE49-F238E27FC236}">
                <a16:creationId xmlns:a16="http://schemas.microsoft.com/office/drawing/2014/main" id="{7582036E-64DD-C266-6F50-12EBF14B1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49</a:t>
            </a:fld>
            <a:endParaRPr lang="bg-BG" dirty="0"/>
          </a:p>
        </p:txBody>
      </p:sp>
      <p:sp>
        <p:nvSpPr>
          <p:cNvPr id="3" name="Прямоугольник 7">
            <a:extLst>
              <a:ext uri="{FF2B5EF4-FFF2-40B4-BE49-F238E27FC236}">
                <a16:creationId xmlns:a16="http://schemas.microsoft.com/office/drawing/2014/main" id="{C4659318-6520-53CF-A3B9-B6451E737306}"/>
              </a:ext>
            </a:extLst>
          </p:cNvPr>
          <p:cNvSpPr/>
          <p:nvPr/>
        </p:nvSpPr>
        <p:spPr>
          <a:xfrm>
            <a:off x="3613615" y="552648"/>
            <a:ext cx="47230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9050"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FFFF00"/>
                </a:solidFill>
              </a:rPr>
              <a:t>Интерактивна задача</a:t>
            </a:r>
          </a:p>
        </p:txBody>
      </p:sp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89F8956D-2FEA-A73C-09D7-4EBA4493D043}"/>
              </a:ext>
            </a:extLst>
          </p:cNvPr>
          <p:cNvSpPr txBox="1"/>
          <p:nvPr/>
        </p:nvSpPr>
        <p:spPr>
          <a:xfrm>
            <a:off x="1366576" y="2200589"/>
            <a:ext cx="2019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молиф</a:t>
            </a:r>
            <a:endParaRPr lang="bg-BG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ово поле 4">
            <a:extLst>
              <a:ext uri="{FF2B5EF4-FFF2-40B4-BE49-F238E27FC236}">
                <a16:creationId xmlns:a16="http://schemas.microsoft.com/office/drawing/2014/main" id="{DE3C3224-610C-D0B7-42BC-E5756B524F0B}"/>
              </a:ext>
            </a:extLst>
          </p:cNvPr>
          <p:cNvSpPr txBox="1"/>
          <p:nvPr/>
        </p:nvSpPr>
        <p:spPr>
          <a:xfrm>
            <a:off x="4770176" y="1753549"/>
            <a:ext cx="2019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сладко</a:t>
            </a:r>
          </a:p>
        </p:txBody>
      </p:sp>
      <p:sp>
        <p:nvSpPr>
          <p:cNvPr id="6" name="Текстово поле 5">
            <a:extLst>
              <a:ext uri="{FF2B5EF4-FFF2-40B4-BE49-F238E27FC236}">
                <a16:creationId xmlns:a16="http://schemas.microsoft.com/office/drawing/2014/main" id="{4C727A79-6755-3027-3F65-1FC7C06A537C}"/>
              </a:ext>
            </a:extLst>
          </p:cNvPr>
          <p:cNvSpPr txBox="1"/>
          <p:nvPr/>
        </p:nvSpPr>
        <p:spPr>
          <a:xfrm>
            <a:off x="3386295" y="3241640"/>
            <a:ext cx="2019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кратка</a:t>
            </a:r>
          </a:p>
        </p:txBody>
      </p:sp>
      <p:sp>
        <p:nvSpPr>
          <p:cNvPr id="7" name="Текстово поле 6">
            <a:extLst>
              <a:ext uri="{FF2B5EF4-FFF2-40B4-BE49-F238E27FC236}">
                <a16:creationId xmlns:a16="http://schemas.microsoft.com/office/drawing/2014/main" id="{4112E53F-4E35-9835-E561-D3ADCA0E72AC}"/>
              </a:ext>
            </a:extLst>
          </p:cNvPr>
          <p:cNvSpPr txBox="1"/>
          <p:nvPr/>
        </p:nvSpPr>
        <p:spPr>
          <a:xfrm>
            <a:off x="6316920" y="2721114"/>
            <a:ext cx="2019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синйо</a:t>
            </a:r>
            <a:endParaRPr lang="bg-BG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ово поле 7">
            <a:extLst>
              <a:ext uri="{FF2B5EF4-FFF2-40B4-BE49-F238E27FC236}">
                <a16:creationId xmlns:a16="http://schemas.microsoft.com/office/drawing/2014/main" id="{4F0DF604-522E-22EF-1200-8799EDA81A36}"/>
              </a:ext>
            </a:extLst>
          </p:cNvPr>
          <p:cNvSpPr txBox="1"/>
          <p:nvPr/>
        </p:nvSpPr>
        <p:spPr>
          <a:xfrm>
            <a:off x="840680" y="4214634"/>
            <a:ext cx="2019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строеш</a:t>
            </a:r>
            <a:endParaRPr lang="bg-BG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Текстово поле 8">
            <a:extLst>
              <a:ext uri="{FF2B5EF4-FFF2-40B4-BE49-F238E27FC236}">
                <a16:creationId xmlns:a16="http://schemas.microsoft.com/office/drawing/2014/main" id="{B40EC2EB-C5D4-FCB6-F9ED-6E29A0D1A496}"/>
              </a:ext>
            </a:extLst>
          </p:cNvPr>
          <p:cNvSpPr txBox="1"/>
          <p:nvPr/>
        </p:nvSpPr>
        <p:spPr>
          <a:xfrm>
            <a:off x="7714455" y="3964766"/>
            <a:ext cx="2019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съсетка</a:t>
            </a:r>
            <a:endParaRPr lang="bg-BG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Текстово поле 9">
            <a:extLst>
              <a:ext uri="{FF2B5EF4-FFF2-40B4-BE49-F238E27FC236}">
                <a16:creationId xmlns:a16="http://schemas.microsoft.com/office/drawing/2014/main" id="{FC9BCF2A-A27B-41DA-E82C-D1C33B997C5C}"/>
              </a:ext>
            </a:extLst>
          </p:cNvPr>
          <p:cNvSpPr txBox="1"/>
          <p:nvPr/>
        </p:nvSpPr>
        <p:spPr>
          <a:xfrm>
            <a:off x="8746013" y="1753549"/>
            <a:ext cx="2019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пъргав</a:t>
            </a:r>
          </a:p>
        </p:txBody>
      </p:sp>
    </p:spTree>
    <p:extLst>
      <p:ext uri="{BB962C8B-B14F-4D97-AF65-F5344CB8AC3E}">
        <p14:creationId xmlns:p14="http://schemas.microsoft.com/office/powerpoint/2010/main" val="295574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CC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CC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CC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CC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CC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CC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CC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лавие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НАРЕДБА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№ 11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СЕПТЕМВРИ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2016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г.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ЗА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ОЦЕНЯВАНЕ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 РЕЗУЛТАТИТЕ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ОБУЧЕНИЕТО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УЧЕНИЦИТЕ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4" name="Контейнер на съдържание 13"/>
          <p:cNvSpPr>
            <a:spLocks noGrp="1"/>
          </p:cNvSpPr>
          <p:nvPr>
            <p:ph idx="1"/>
          </p:nvPr>
        </p:nvSpPr>
        <p:spPr>
          <a:xfrm>
            <a:off x="1103381" y="1305560"/>
            <a:ext cx="9299148" cy="4572000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ru-RU" sz="2400" dirty="0"/>
              <a:t>Чл. 50 </a:t>
            </a:r>
          </a:p>
          <a:p>
            <a:r>
              <a:rPr lang="ru-RU" sz="2000" dirty="0"/>
              <a:t>(1) </a:t>
            </a:r>
            <a:r>
              <a:rPr lang="ru-RU" sz="2400" dirty="0" err="1"/>
              <a:t>Националното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r>
              <a:rPr lang="ru-RU" sz="2400" dirty="0"/>
              <a:t> по чл. 47, ал. 1, т. 1 се </a:t>
            </a:r>
            <a:r>
              <a:rPr lang="ru-RU" sz="2400" dirty="0" err="1"/>
              <a:t>провежда</a:t>
            </a:r>
            <a:r>
              <a:rPr lang="ru-RU" sz="2400" dirty="0"/>
              <a:t> в края на IV </a:t>
            </a:r>
            <a:r>
              <a:rPr lang="ru-RU" sz="2400" dirty="0" err="1"/>
              <a:t>клас</a:t>
            </a:r>
            <a:r>
              <a:rPr lang="ru-RU" sz="2400" dirty="0"/>
              <a:t>.</a:t>
            </a:r>
          </a:p>
          <a:p>
            <a:r>
              <a:rPr lang="ru-RU" sz="2000" dirty="0"/>
              <a:t>(2) </a:t>
            </a:r>
            <a:r>
              <a:rPr lang="ru-RU" sz="2400" dirty="0" err="1"/>
              <a:t>Освен</a:t>
            </a:r>
            <a:r>
              <a:rPr lang="ru-RU" sz="2400" dirty="0"/>
              <a:t> </a:t>
            </a:r>
            <a:r>
              <a:rPr lang="ru-RU" sz="2400" dirty="0" err="1"/>
              <a:t>основните</a:t>
            </a:r>
            <a:r>
              <a:rPr lang="ru-RU" sz="2400" dirty="0"/>
              <a:t> цели по чл. 44, ал. 1, т. 1, 2 и 4 </a:t>
            </a:r>
            <a:r>
              <a:rPr lang="ru-RU" sz="2400" dirty="0" err="1"/>
              <a:t>националното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r>
              <a:rPr lang="ru-RU" sz="2400" dirty="0"/>
              <a:t> в края на </a:t>
            </a:r>
            <a:r>
              <a:rPr lang="ru-RU" sz="2400" dirty="0" err="1"/>
              <a:t>началния</a:t>
            </a:r>
            <a:r>
              <a:rPr lang="ru-RU" sz="2400" dirty="0"/>
              <a:t> </a:t>
            </a:r>
            <a:r>
              <a:rPr lang="ru-RU" sz="2400" dirty="0" err="1"/>
              <a:t>етап</a:t>
            </a:r>
            <a:r>
              <a:rPr lang="ru-RU" sz="2400" dirty="0"/>
              <a:t> на </a:t>
            </a:r>
            <a:r>
              <a:rPr lang="ru-RU" sz="2400" dirty="0" err="1"/>
              <a:t>основната</a:t>
            </a:r>
            <a:r>
              <a:rPr lang="ru-RU" sz="2400" dirty="0"/>
              <a:t> </a:t>
            </a:r>
            <a:r>
              <a:rPr lang="ru-RU" sz="2400" dirty="0" err="1"/>
              <a:t>образователна</a:t>
            </a:r>
            <a:r>
              <a:rPr lang="ru-RU" sz="2400" dirty="0"/>
              <a:t> степен </a:t>
            </a:r>
            <a:r>
              <a:rPr lang="ru-RU" sz="2400" dirty="0" err="1"/>
              <a:t>има</a:t>
            </a:r>
            <a:r>
              <a:rPr lang="ru-RU" sz="2400" dirty="0"/>
              <a:t> за </a:t>
            </a:r>
            <a:r>
              <a:rPr lang="ru-RU" sz="2400" b="1" dirty="0"/>
              <a:t>цел</a:t>
            </a:r>
            <a:r>
              <a:rPr lang="ru-RU" sz="2400" dirty="0"/>
              <a:t> и </a:t>
            </a:r>
            <a:r>
              <a:rPr lang="ru-RU" sz="2400" b="1" dirty="0" err="1"/>
              <a:t>измерване</a:t>
            </a:r>
            <a:r>
              <a:rPr lang="ru-RU" sz="2400" b="1" dirty="0"/>
              <a:t> на </a:t>
            </a:r>
            <a:r>
              <a:rPr lang="ru-RU" sz="2400" b="1" dirty="0" err="1"/>
              <a:t>степента</a:t>
            </a:r>
            <a:r>
              <a:rPr lang="ru-RU" sz="2400" b="1" dirty="0"/>
              <a:t> на </a:t>
            </a:r>
            <a:r>
              <a:rPr lang="ru-RU" sz="2400" b="1" dirty="0" err="1"/>
              <a:t>постигане</a:t>
            </a:r>
            <a:r>
              <a:rPr lang="ru-RU" sz="2400" b="1" dirty="0"/>
              <a:t> на </a:t>
            </a:r>
            <a:r>
              <a:rPr lang="ru-RU" sz="2400" b="1" dirty="0" err="1"/>
              <a:t>отделни</a:t>
            </a:r>
            <a:r>
              <a:rPr lang="ru-RU" sz="2400" b="1" dirty="0"/>
              <a:t> </a:t>
            </a:r>
            <a:r>
              <a:rPr lang="ru-RU" sz="2400" b="1" dirty="0" err="1"/>
              <a:t>ключови</a:t>
            </a:r>
            <a:r>
              <a:rPr lang="ru-RU" sz="2400" b="1" dirty="0"/>
              <a:t> компетентности в </a:t>
            </a:r>
            <a:r>
              <a:rPr lang="ru-RU" sz="2400" b="1" dirty="0" err="1"/>
              <a:t>областта</a:t>
            </a:r>
            <a:r>
              <a:rPr lang="ru-RU" sz="2400" b="1" dirty="0"/>
              <a:t> на </a:t>
            </a:r>
            <a:r>
              <a:rPr lang="ru-RU" sz="2400" b="1" dirty="0" err="1"/>
              <a:t>българския</a:t>
            </a:r>
            <a:r>
              <a:rPr lang="ru-RU" sz="2400" b="1" dirty="0"/>
              <a:t> </a:t>
            </a:r>
            <a:r>
              <a:rPr lang="ru-RU" sz="2400" b="1" dirty="0" err="1"/>
              <a:t>език</a:t>
            </a:r>
            <a:r>
              <a:rPr lang="ru-RU" sz="2400" b="1" dirty="0"/>
              <a:t> и на </a:t>
            </a:r>
            <a:r>
              <a:rPr lang="ru-RU" sz="2400" b="1" dirty="0" err="1"/>
              <a:t>математиката</a:t>
            </a:r>
            <a:r>
              <a:rPr lang="ru-RU" sz="2400" dirty="0"/>
              <a:t>, </a:t>
            </a:r>
            <a:r>
              <a:rPr lang="ru-RU" sz="2400" dirty="0" err="1"/>
              <a:t>придобити</a:t>
            </a:r>
            <a:r>
              <a:rPr lang="ru-RU" sz="2400" dirty="0"/>
              <a:t> в </a:t>
            </a:r>
            <a:r>
              <a:rPr lang="ru-RU" sz="2400" dirty="0" err="1"/>
              <a:t>класовете</a:t>
            </a:r>
            <a:r>
              <a:rPr lang="ru-RU" sz="2400" dirty="0"/>
              <a:t> от </a:t>
            </a:r>
            <a:r>
              <a:rPr lang="ru-RU" sz="2400" dirty="0" err="1"/>
              <a:t>етапа</a:t>
            </a:r>
            <a:r>
              <a:rPr lang="ru-RU" sz="2400" dirty="0"/>
              <a:t>.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5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2991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98E287-AC3B-08EB-9A27-BE1852EB82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номер на слайда 1">
            <a:extLst>
              <a:ext uri="{FF2B5EF4-FFF2-40B4-BE49-F238E27FC236}">
                <a16:creationId xmlns:a16="http://schemas.microsoft.com/office/drawing/2014/main" id="{73EDADE2-7A65-9B38-9CD4-E77B29354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50</a:t>
            </a:fld>
            <a:endParaRPr lang="bg-BG" dirty="0"/>
          </a:p>
        </p:txBody>
      </p:sp>
      <p:sp>
        <p:nvSpPr>
          <p:cNvPr id="3" name="Прямоугольник 7">
            <a:extLst>
              <a:ext uri="{FF2B5EF4-FFF2-40B4-BE49-F238E27FC236}">
                <a16:creationId xmlns:a16="http://schemas.microsoft.com/office/drawing/2014/main" id="{4CCF9543-0EE3-DCA5-CD7E-DFE08371F25F}"/>
              </a:ext>
            </a:extLst>
          </p:cNvPr>
          <p:cNvSpPr/>
          <p:nvPr/>
        </p:nvSpPr>
        <p:spPr>
          <a:xfrm>
            <a:off x="1848874" y="552648"/>
            <a:ext cx="825251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err="1">
                <a:ln w="19050"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FFFF00"/>
                </a:solidFill>
              </a:rPr>
              <a:t>Състезателна</a:t>
            </a:r>
            <a:r>
              <a:rPr lang="ru-RU" sz="3600" b="1" spc="50" dirty="0">
                <a:ln w="19050"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FFFF00"/>
                </a:solidFill>
              </a:rPr>
              <a:t> задача – </a:t>
            </a:r>
            <a:r>
              <a:rPr lang="ru-RU" sz="3600" b="1" spc="50" dirty="0" err="1">
                <a:ln w="19050"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FFFF00"/>
                </a:solidFill>
              </a:rPr>
              <a:t>щафетна</a:t>
            </a:r>
            <a:r>
              <a:rPr lang="ru-RU" sz="3600" b="1" spc="50" dirty="0">
                <a:ln w="19050"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FFFF00"/>
                </a:solidFill>
              </a:rPr>
              <a:t> игра</a:t>
            </a:r>
          </a:p>
        </p:txBody>
      </p:sp>
      <p:sp>
        <p:nvSpPr>
          <p:cNvPr id="11" name="Текстово поле 10">
            <a:extLst>
              <a:ext uri="{FF2B5EF4-FFF2-40B4-BE49-F238E27FC236}">
                <a16:creationId xmlns:a16="http://schemas.microsoft.com/office/drawing/2014/main" id="{F0F8022D-DF23-287C-37B6-0EA2F8152CAB}"/>
              </a:ext>
            </a:extLst>
          </p:cNvPr>
          <p:cNvSpPr txBox="1"/>
          <p:nvPr/>
        </p:nvSpPr>
        <p:spPr>
          <a:xfrm>
            <a:off x="1473200" y="1971040"/>
            <a:ext cx="2182008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3600" dirty="0" err="1"/>
              <a:t>хитрос</a:t>
            </a:r>
            <a:endParaRPr lang="bg-BG" sz="3600" dirty="0"/>
          </a:p>
          <a:p>
            <a:r>
              <a:rPr lang="bg-BG" sz="3600" dirty="0"/>
              <a:t>хубостта</a:t>
            </a:r>
          </a:p>
          <a:p>
            <a:r>
              <a:rPr lang="bg-BG" sz="3600" dirty="0" err="1"/>
              <a:t>протес</a:t>
            </a:r>
            <a:endParaRPr lang="bg-BG" sz="3600" dirty="0"/>
          </a:p>
          <a:p>
            <a:r>
              <a:rPr lang="bg-BG" sz="3600" dirty="0" err="1"/>
              <a:t>пролета</a:t>
            </a:r>
            <a:endParaRPr lang="bg-BG" sz="3600" dirty="0"/>
          </a:p>
          <a:p>
            <a:r>
              <a:rPr lang="bg-BG" sz="3600" dirty="0"/>
              <a:t>искреност</a:t>
            </a:r>
          </a:p>
          <a:p>
            <a:r>
              <a:rPr lang="bg-BG" sz="3600" dirty="0"/>
              <a:t>тревист</a:t>
            </a:r>
          </a:p>
          <a:p>
            <a:endParaRPr lang="bg-BG" dirty="0"/>
          </a:p>
          <a:p>
            <a:endParaRPr lang="bg-BG" dirty="0"/>
          </a:p>
        </p:txBody>
      </p:sp>
      <p:sp>
        <p:nvSpPr>
          <p:cNvPr id="12" name="Правоъгълник 11">
            <a:extLst>
              <a:ext uri="{FF2B5EF4-FFF2-40B4-BE49-F238E27FC236}">
                <a16:creationId xmlns:a16="http://schemas.microsoft.com/office/drawing/2014/main" id="{0F3CA1AB-7298-E67B-7734-B0A57F8C8E07}"/>
              </a:ext>
            </a:extLst>
          </p:cNvPr>
          <p:cNvSpPr/>
          <p:nvPr/>
        </p:nvSpPr>
        <p:spPr>
          <a:xfrm>
            <a:off x="1127760" y="2113280"/>
            <a:ext cx="345440" cy="34544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Правоъгълник 12">
            <a:extLst>
              <a:ext uri="{FF2B5EF4-FFF2-40B4-BE49-F238E27FC236}">
                <a16:creationId xmlns:a16="http://schemas.microsoft.com/office/drawing/2014/main" id="{B07B5111-D2CC-09C1-23C5-0D799BB11780}"/>
              </a:ext>
            </a:extLst>
          </p:cNvPr>
          <p:cNvSpPr/>
          <p:nvPr/>
        </p:nvSpPr>
        <p:spPr>
          <a:xfrm>
            <a:off x="1127760" y="2651760"/>
            <a:ext cx="345440" cy="34544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Правоъгълник 13">
            <a:extLst>
              <a:ext uri="{FF2B5EF4-FFF2-40B4-BE49-F238E27FC236}">
                <a16:creationId xmlns:a16="http://schemas.microsoft.com/office/drawing/2014/main" id="{A2BA3946-9BF7-5EC1-A8A2-A3CB0BDA558A}"/>
              </a:ext>
            </a:extLst>
          </p:cNvPr>
          <p:cNvSpPr/>
          <p:nvPr/>
        </p:nvSpPr>
        <p:spPr>
          <a:xfrm>
            <a:off x="1127760" y="3230781"/>
            <a:ext cx="345440" cy="34544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5" name="Правоъгълник 14">
            <a:extLst>
              <a:ext uri="{FF2B5EF4-FFF2-40B4-BE49-F238E27FC236}">
                <a16:creationId xmlns:a16="http://schemas.microsoft.com/office/drawing/2014/main" id="{10C01A0A-D8FD-90A3-10BC-4ED8479785BA}"/>
              </a:ext>
            </a:extLst>
          </p:cNvPr>
          <p:cNvSpPr/>
          <p:nvPr/>
        </p:nvSpPr>
        <p:spPr>
          <a:xfrm>
            <a:off x="1127760" y="3809901"/>
            <a:ext cx="345440" cy="34544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6" name="Правоъгълник 15">
            <a:extLst>
              <a:ext uri="{FF2B5EF4-FFF2-40B4-BE49-F238E27FC236}">
                <a16:creationId xmlns:a16="http://schemas.microsoft.com/office/drawing/2014/main" id="{FBE4E743-D6EF-6D77-67E9-A329A1DED837}"/>
              </a:ext>
            </a:extLst>
          </p:cNvPr>
          <p:cNvSpPr/>
          <p:nvPr/>
        </p:nvSpPr>
        <p:spPr>
          <a:xfrm>
            <a:off x="1127760" y="4348282"/>
            <a:ext cx="345440" cy="34544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7" name="Текстово поле 16">
            <a:extLst>
              <a:ext uri="{FF2B5EF4-FFF2-40B4-BE49-F238E27FC236}">
                <a16:creationId xmlns:a16="http://schemas.microsoft.com/office/drawing/2014/main" id="{F5A12146-1F8D-C9A4-FD1B-4CEBF149CE96}"/>
              </a:ext>
            </a:extLst>
          </p:cNvPr>
          <p:cNvSpPr txBox="1"/>
          <p:nvPr/>
        </p:nvSpPr>
        <p:spPr>
          <a:xfrm>
            <a:off x="7445790" y="1971040"/>
            <a:ext cx="2182008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3600" dirty="0"/>
              <a:t>честност</a:t>
            </a:r>
          </a:p>
          <a:p>
            <a:r>
              <a:rPr lang="bg-BG" sz="3600" dirty="0" err="1"/>
              <a:t>сръчноста</a:t>
            </a:r>
            <a:endParaRPr lang="bg-BG" sz="3600" dirty="0"/>
          </a:p>
          <a:p>
            <a:r>
              <a:rPr lang="bg-BG" sz="3600" dirty="0"/>
              <a:t>пръст</a:t>
            </a:r>
          </a:p>
          <a:p>
            <a:r>
              <a:rPr lang="bg-BG" sz="3600" dirty="0"/>
              <a:t>радостта</a:t>
            </a:r>
          </a:p>
          <a:p>
            <a:r>
              <a:rPr lang="bg-BG" sz="3600" dirty="0" err="1"/>
              <a:t>точнос</a:t>
            </a:r>
            <a:endParaRPr lang="bg-BG" dirty="0"/>
          </a:p>
          <a:p>
            <a:r>
              <a:rPr lang="bg-BG" sz="3600" dirty="0" err="1"/>
              <a:t>турис</a:t>
            </a:r>
            <a:endParaRPr lang="bg-BG" sz="3600" dirty="0"/>
          </a:p>
          <a:p>
            <a:endParaRPr lang="bg-BG" dirty="0"/>
          </a:p>
        </p:txBody>
      </p:sp>
      <p:sp>
        <p:nvSpPr>
          <p:cNvPr id="18" name="Правоъгълник 17">
            <a:extLst>
              <a:ext uri="{FF2B5EF4-FFF2-40B4-BE49-F238E27FC236}">
                <a16:creationId xmlns:a16="http://schemas.microsoft.com/office/drawing/2014/main" id="{E9087C63-0517-C010-2964-144FB466BD59}"/>
              </a:ext>
            </a:extLst>
          </p:cNvPr>
          <p:cNvSpPr/>
          <p:nvPr/>
        </p:nvSpPr>
        <p:spPr>
          <a:xfrm>
            <a:off x="7100350" y="2113280"/>
            <a:ext cx="345440" cy="34544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9" name="Правоъгълник 18">
            <a:extLst>
              <a:ext uri="{FF2B5EF4-FFF2-40B4-BE49-F238E27FC236}">
                <a16:creationId xmlns:a16="http://schemas.microsoft.com/office/drawing/2014/main" id="{F67ABD05-0CDC-8253-9959-B05E70E90B07}"/>
              </a:ext>
            </a:extLst>
          </p:cNvPr>
          <p:cNvSpPr/>
          <p:nvPr/>
        </p:nvSpPr>
        <p:spPr>
          <a:xfrm>
            <a:off x="7100350" y="2651760"/>
            <a:ext cx="345440" cy="34544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0" name="Правоъгълник 19">
            <a:extLst>
              <a:ext uri="{FF2B5EF4-FFF2-40B4-BE49-F238E27FC236}">
                <a16:creationId xmlns:a16="http://schemas.microsoft.com/office/drawing/2014/main" id="{002AED0A-AB13-6BF8-4597-EABEABDA133A}"/>
              </a:ext>
            </a:extLst>
          </p:cNvPr>
          <p:cNvSpPr/>
          <p:nvPr/>
        </p:nvSpPr>
        <p:spPr>
          <a:xfrm>
            <a:off x="7100350" y="3230781"/>
            <a:ext cx="345440" cy="34544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1" name="Правоъгълник 20">
            <a:extLst>
              <a:ext uri="{FF2B5EF4-FFF2-40B4-BE49-F238E27FC236}">
                <a16:creationId xmlns:a16="http://schemas.microsoft.com/office/drawing/2014/main" id="{7F970F92-E875-D82E-72AB-DFF36A80E88E}"/>
              </a:ext>
            </a:extLst>
          </p:cNvPr>
          <p:cNvSpPr/>
          <p:nvPr/>
        </p:nvSpPr>
        <p:spPr>
          <a:xfrm>
            <a:off x="7100350" y="3809901"/>
            <a:ext cx="345440" cy="34544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2" name="Правоъгълник 21">
            <a:extLst>
              <a:ext uri="{FF2B5EF4-FFF2-40B4-BE49-F238E27FC236}">
                <a16:creationId xmlns:a16="http://schemas.microsoft.com/office/drawing/2014/main" id="{5415512A-E022-8F8E-EF63-F159C67BE19D}"/>
              </a:ext>
            </a:extLst>
          </p:cNvPr>
          <p:cNvSpPr/>
          <p:nvPr/>
        </p:nvSpPr>
        <p:spPr>
          <a:xfrm>
            <a:off x="7100350" y="4348282"/>
            <a:ext cx="345440" cy="34544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3" name="Правоъгълник 22">
            <a:extLst>
              <a:ext uri="{FF2B5EF4-FFF2-40B4-BE49-F238E27FC236}">
                <a16:creationId xmlns:a16="http://schemas.microsoft.com/office/drawing/2014/main" id="{03A5775E-A6E1-AEBA-838A-4F1C79BD7687}"/>
              </a:ext>
            </a:extLst>
          </p:cNvPr>
          <p:cNvSpPr/>
          <p:nvPr/>
        </p:nvSpPr>
        <p:spPr>
          <a:xfrm>
            <a:off x="1127760" y="4886663"/>
            <a:ext cx="345440" cy="34544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4" name="Правоъгълник 23">
            <a:extLst>
              <a:ext uri="{FF2B5EF4-FFF2-40B4-BE49-F238E27FC236}">
                <a16:creationId xmlns:a16="http://schemas.microsoft.com/office/drawing/2014/main" id="{97BB545C-31F2-DD71-7876-A6B51346E31F}"/>
              </a:ext>
            </a:extLst>
          </p:cNvPr>
          <p:cNvSpPr/>
          <p:nvPr/>
        </p:nvSpPr>
        <p:spPr>
          <a:xfrm>
            <a:off x="7100350" y="4866145"/>
            <a:ext cx="345440" cy="34544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5913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авоъгълник 4"/>
          <p:cNvSpPr/>
          <p:nvPr/>
        </p:nvSpPr>
        <p:spPr>
          <a:xfrm>
            <a:off x="2958854" y="2204720"/>
            <a:ext cx="6329680" cy="538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ДОБРИ ПРАКТИКИ ЗА РАЗВИВАНЕ НА ПРАВОПИСНАТА БДИТЕЛНОСТ – </a:t>
            </a:r>
            <a:r>
              <a:rPr lang="bg-BG" sz="2400" dirty="0">
                <a:solidFill>
                  <a:srgbClr val="FF0000"/>
                </a:solidFill>
              </a:rPr>
              <a:t>КАРТИ, ТАБЛА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51280"/>
            <a:ext cx="9024620" cy="4820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400" dirty="0"/>
              <a:t>Полезно е и да се изработят </a:t>
            </a:r>
            <a:r>
              <a:rPr lang="bg-BG" sz="2400" b="1" u="sng" dirty="0"/>
              <a:t>карти </a:t>
            </a:r>
            <a:r>
              <a:rPr lang="bg-BG" sz="2400" u="sng" dirty="0"/>
              <a:t>и/или </a:t>
            </a:r>
            <a:r>
              <a:rPr lang="bg-BG" sz="2400" b="1" u="sng" dirty="0"/>
              <a:t>табла </a:t>
            </a:r>
            <a:r>
              <a:rPr lang="bg-BG" sz="2400" dirty="0"/>
              <a:t>за повишаване на правописната зоркост.</a:t>
            </a:r>
          </a:p>
          <a:p>
            <a:pPr marL="0" indent="0" algn="ctr">
              <a:buNone/>
            </a:pPr>
            <a:r>
              <a:rPr lang="bg-BG" sz="2400" dirty="0"/>
              <a:t>       ПРИ КОИ БУКВИ ТРЯБВА ДА ВНИМАВАМ</a:t>
            </a:r>
          </a:p>
          <a:p>
            <a:pPr marL="0" indent="0">
              <a:buNone/>
            </a:pPr>
            <a:endParaRPr lang="bg-BG" sz="2400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51</a:t>
            </a:fld>
            <a:endParaRPr lang="bg-BG" dirty="0"/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876054" y="3390900"/>
            <a:ext cx="2123440" cy="1193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err="1">
                <a:solidFill>
                  <a:srgbClr val="0070C0"/>
                </a:solidFill>
              </a:rPr>
              <a:t>Неударени</a:t>
            </a:r>
            <a:r>
              <a:rPr lang="bg-BG" sz="2400" dirty="0">
                <a:solidFill>
                  <a:srgbClr val="0070C0"/>
                </a:solidFill>
              </a:rPr>
              <a:t> гласни</a:t>
            </a:r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3299214" y="3362685"/>
            <a:ext cx="2865120" cy="1193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>
                <a:solidFill>
                  <a:srgbClr val="0070C0"/>
                </a:solidFill>
              </a:rPr>
              <a:t>Двойки звучни -беззвучни съгласни</a:t>
            </a:r>
          </a:p>
        </p:txBody>
      </p:sp>
      <p:sp>
        <p:nvSpPr>
          <p:cNvPr id="8" name="Закръглен правоъгълник 7"/>
          <p:cNvSpPr/>
          <p:nvPr/>
        </p:nvSpPr>
        <p:spPr>
          <a:xfrm>
            <a:off x="6552954" y="3352800"/>
            <a:ext cx="1889760" cy="1231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>
                <a:solidFill>
                  <a:srgbClr val="0070C0"/>
                </a:solidFill>
              </a:rPr>
              <a:t>Меки съгласни</a:t>
            </a:r>
          </a:p>
        </p:txBody>
      </p:sp>
      <p:cxnSp>
        <p:nvCxnSpPr>
          <p:cNvPr id="12" name="Съединител &quot;права стрелка&quot; 11"/>
          <p:cNvCxnSpPr/>
          <p:nvPr/>
        </p:nvCxnSpPr>
        <p:spPr>
          <a:xfrm flipH="1">
            <a:off x="2339094" y="2715809"/>
            <a:ext cx="619760" cy="60960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Съединител &quot;права стрелка&quot; 12"/>
          <p:cNvCxnSpPr>
            <a:endCxn id="7" idx="0"/>
          </p:cNvCxnSpPr>
          <p:nvPr/>
        </p:nvCxnSpPr>
        <p:spPr>
          <a:xfrm flipH="1">
            <a:off x="4731774" y="2724562"/>
            <a:ext cx="26035" cy="638123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Съединител &quot;права стрелка&quot; 14"/>
          <p:cNvCxnSpPr>
            <a:endCxn id="8" idx="0"/>
          </p:cNvCxnSpPr>
          <p:nvPr/>
        </p:nvCxnSpPr>
        <p:spPr>
          <a:xfrm>
            <a:off x="7494024" y="2757667"/>
            <a:ext cx="3810" cy="595133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Закръглен правоъгълник 15"/>
          <p:cNvSpPr/>
          <p:nvPr/>
        </p:nvSpPr>
        <p:spPr>
          <a:xfrm>
            <a:off x="8967224" y="3341644"/>
            <a:ext cx="2123440" cy="1193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>
                <a:solidFill>
                  <a:srgbClr val="0070C0"/>
                </a:solidFill>
              </a:rPr>
              <a:t>Групи съгласни</a:t>
            </a:r>
          </a:p>
        </p:txBody>
      </p:sp>
      <p:cxnSp>
        <p:nvCxnSpPr>
          <p:cNvPr id="17" name="Съединител &quot;права стрелка&quot; 16"/>
          <p:cNvCxnSpPr>
            <a:endCxn id="16" idx="0"/>
          </p:cNvCxnSpPr>
          <p:nvPr/>
        </p:nvCxnSpPr>
        <p:spPr>
          <a:xfrm>
            <a:off x="9019929" y="2753085"/>
            <a:ext cx="1009015" cy="588559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819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ДОБРИ ПРАКТИКИ ЗА РАЗВИВАНЕ НА ПРАВОПИСНАТА БДИТЕЛНОСТ – </a:t>
            </a:r>
            <a:r>
              <a:rPr lang="bg-BG" sz="2400" dirty="0">
                <a:solidFill>
                  <a:srgbClr val="FF0000"/>
                </a:solidFill>
              </a:rPr>
              <a:t>ПЕТМИНУТКИ, ТРЕНИРОВЪЧНИ УПРАЖНЕНИЯ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51280"/>
            <a:ext cx="9024620" cy="482092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bg-BG" sz="2400" b="1" u="sng" dirty="0"/>
              <a:t>Петминутка</a:t>
            </a:r>
            <a:r>
              <a:rPr lang="bg-BG" sz="2400" b="1" dirty="0"/>
              <a:t> </a:t>
            </a:r>
            <a:r>
              <a:rPr lang="bg-BG" sz="2400" dirty="0"/>
              <a:t>за </a:t>
            </a:r>
            <a:r>
              <a:rPr lang="bg-BG" sz="2400" b="1" dirty="0"/>
              <a:t>коментирана задача</a:t>
            </a:r>
          </a:p>
          <a:p>
            <a:pPr marL="0" lvl="0" indent="0">
              <a:buNone/>
            </a:pPr>
            <a:r>
              <a:rPr lang="bg-BG" sz="2400" dirty="0"/>
              <a:t>Подходяща е да се въведе в края на учебния час по български език. Ученик излиза на дъската и записва дума с правописни особености на дъската, учениците –</a:t>
            </a:r>
            <a:r>
              <a:rPr lang="en-US" sz="2400" dirty="0"/>
              <a:t> </a:t>
            </a:r>
            <a:r>
              <a:rPr lang="bg-BG" sz="2400" dirty="0"/>
              <a:t>в тетрадките, а след това се обсъжда правописът ѝ.</a:t>
            </a:r>
          </a:p>
          <a:p>
            <a:pPr marL="0" indent="0">
              <a:buNone/>
            </a:pPr>
            <a:r>
              <a:rPr lang="bg-BG" sz="2400" b="1" u="sng" dirty="0"/>
              <a:t>Тренировъчни упражнения</a:t>
            </a:r>
            <a:endParaRPr lang="bg-BG" sz="2400" u="sng" dirty="0"/>
          </a:p>
          <a:p>
            <a:pPr marL="0" indent="0">
              <a:buNone/>
            </a:pPr>
            <a:r>
              <a:rPr lang="bg-BG" sz="2400" dirty="0"/>
              <a:t>Многократно писане на дума, при която е допусната правописна грешка при диктовката.</a:t>
            </a:r>
          </a:p>
          <a:p>
            <a:pPr marL="0" indent="0">
              <a:buNone/>
            </a:pPr>
            <a:endParaRPr lang="bg-BG" sz="2400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52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8659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ДОБРИ ПРАКТИКИ ЗА РАЗВИВАНЕ НА ПРАВОПИСНАТА БДИТЕЛНОСТ – </a:t>
            </a:r>
            <a:r>
              <a:rPr lang="bg-BG" sz="2400" dirty="0">
                <a:solidFill>
                  <a:srgbClr val="FF0000"/>
                </a:solidFill>
              </a:rPr>
              <a:t>МОЯТ ПРАВОПИСЕН РЕЧНИК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059510" y="1413942"/>
            <a:ext cx="7509164" cy="482092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bg-BG" sz="2400" b="1" u="sng" dirty="0"/>
              <a:t>Речникът</a:t>
            </a:r>
            <a:r>
              <a:rPr lang="bg-BG" sz="2400" b="1" dirty="0"/>
              <a:t> съдържа</a:t>
            </a:r>
            <a:r>
              <a:rPr lang="bg-BG" sz="2400" dirty="0"/>
              <a:t>:</a:t>
            </a:r>
          </a:p>
          <a:p>
            <a:r>
              <a:rPr lang="bg-BG" sz="2400" dirty="0"/>
              <a:t>изучените правописни </a:t>
            </a:r>
            <a:r>
              <a:rPr lang="bg-BG" sz="2400" b="1" dirty="0"/>
              <a:t>правила с подходящо оформление</a:t>
            </a:r>
            <a:r>
              <a:rPr lang="bg-BG" sz="2400" dirty="0"/>
              <a:t>;</a:t>
            </a:r>
          </a:p>
          <a:p>
            <a:r>
              <a:rPr lang="bg-BG" sz="2400" dirty="0"/>
              <a:t>под съответното правило се пишат </a:t>
            </a:r>
            <a:r>
              <a:rPr lang="bg-BG" sz="2400" b="1" dirty="0"/>
              <a:t>думи с правописни особености, свързани с тези правила </a:t>
            </a:r>
            <a:r>
              <a:rPr lang="bg-BG" sz="2400" dirty="0"/>
              <a:t>– най-вече думите, които ученикът е сгрешил при писане на диктовки;</a:t>
            </a:r>
          </a:p>
          <a:p>
            <a:r>
              <a:rPr lang="bg-BG" sz="2400" dirty="0"/>
              <a:t>ако думите са с проверяем правопис, се написва и </a:t>
            </a:r>
            <a:r>
              <a:rPr lang="bg-BG" sz="2400" b="1" dirty="0"/>
              <a:t>думата за проверка</a:t>
            </a:r>
            <a:r>
              <a:rPr lang="bg-BG" sz="2400" dirty="0"/>
              <a:t>.</a:t>
            </a: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53</a:t>
            </a:fld>
            <a:endParaRPr lang="bg-BG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3D6CF0E-B894-4935-BB6A-A52FB91C1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9933" y="1551594"/>
            <a:ext cx="2594379" cy="259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光会买书算什么？跟着我们学做风靡美国的折叠书！【一点资讯】">
            <a:extLst>
              <a:ext uri="{FF2B5EF4-FFF2-40B4-BE49-F238E27FC236}">
                <a16:creationId xmlns:a16="http://schemas.microsoft.com/office/drawing/2014/main" id="{6D291569-6728-4CBB-953C-96204AD25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6463" y="3656908"/>
            <a:ext cx="3195638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314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ПРИМЕРИ ЗА ТЕКСТОВЕ С ПРАВОПИСНИ ГРЕШКИ В ПОМАГАЛАТА НА „ПРОСВЕТА“ – </a:t>
            </a:r>
            <a:r>
              <a:rPr lang="bg-BG" sz="2400" dirty="0">
                <a:solidFill>
                  <a:srgbClr val="FF0000"/>
                </a:solidFill>
              </a:rPr>
              <a:t>21 ТЕСТА </a:t>
            </a:r>
            <a:r>
              <a:rPr lang="bg-BG" sz="2400" dirty="0">
                <a:solidFill>
                  <a:srgbClr val="0070C0"/>
                </a:solidFill>
              </a:rPr>
              <a:t>– П. Рангелова</a:t>
            </a:r>
            <a:endParaRPr lang="bg-BG" sz="2400" dirty="0">
              <a:solidFill>
                <a:srgbClr val="FF0000"/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54</a:t>
            </a:fld>
            <a:endParaRPr lang="bg-BG" dirty="0"/>
          </a:p>
        </p:txBody>
      </p:sp>
      <p:pic>
        <p:nvPicPr>
          <p:cNvPr id="10" name="Картина 9">
            <a:extLst>
              <a:ext uri="{FF2B5EF4-FFF2-40B4-BE49-F238E27FC236}">
                <a16:creationId xmlns:a16="http://schemas.microsoft.com/office/drawing/2014/main" id="{FA06267C-26B5-EFE9-4C52-7802ECBBB7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73" y="1466333"/>
            <a:ext cx="11282725" cy="3044707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2405E726-F652-3D88-DEF1-E8702C0D3E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867" y="4365507"/>
            <a:ext cx="1525938" cy="205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868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76412"/>
            <a:ext cx="9319260" cy="4805413"/>
          </a:xfrm>
        </p:spPr>
        <p:txBody>
          <a:bodyPr>
            <a:normAutofit/>
          </a:bodyPr>
          <a:lstStyle/>
          <a:p>
            <a:pPr marL="0" marR="44060" indent="0">
              <a:buNone/>
            </a:pPr>
            <a:r>
              <a:rPr lang="ru-RU" sz="2400" dirty="0"/>
              <a:t>За всяка </a:t>
            </a:r>
            <a:r>
              <a:rPr lang="ru-RU" sz="2400" dirty="0" err="1"/>
              <a:t>правилно</a:t>
            </a:r>
            <a:r>
              <a:rPr lang="ru-RU" sz="2400" dirty="0"/>
              <a:t> написана дума се </a:t>
            </a:r>
            <a:r>
              <a:rPr lang="ru-RU" sz="2400" dirty="0" err="1"/>
              <a:t>присъждат</a:t>
            </a:r>
            <a:r>
              <a:rPr lang="ru-RU" sz="2400" dirty="0"/>
              <a:t> от </a:t>
            </a:r>
            <a:r>
              <a:rPr lang="ru-RU" sz="2400" b="1" dirty="0"/>
              <a:t>0,5 до 2 точки </a:t>
            </a:r>
            <a:r>
              <a:rPr lang="ru-RU" sz="2400" dirty="0" err="1"/>
              <a:t>според</a:t>
            </a:r>
            <a:r>
              <a:rPr lang="ru-RU" sz="2400" dirty="0"/>
              <a:t> </a:t>
            </a:r>
            <a:r>
              <a:rPr lang="ru-RU" sz="2400" dirty="0" err="1"/>
              <a:t>съответния</a:t>
            </a:r>
            <a:r>
              <a:rPr lang="ru-RU" sz="2400" dirty="0"/>
              <a:t> критерий в </a:t>
            </a:r>
            <a:r>
              <a:rPr lang="ru-RU" sz="2400" dirty="0" err="1"/>
              <a:t>оценителната</a:t>
            </a:r>
            <a:r>
              <a:rPr lang="ru-RU" sz="2400" dirty="0"/>
              <a:t> таблица, </a:t>
            </a:r>
            <a:r>
              <a:rPr lang="ru-RU" sz="2400" dirty="0" err="1"/>
              <a:t>поместена</a:t>
            </a:r>
            <a:r>
              <a:rPr lang="ru-RU" sz="2400" dirty="0"/>
              <a:t> в раздел „</a:t>
            </a:r>
            <a:r>
              <a:rPr lang="ru-RU" sz="2400" dirty="0" err="1"/>
              <a:t>Оценяване</a:t>
            </a:r>
            <a:r>
              <a:rPr lang="ru-RU" sz="2400" dirty="0"/>
              <a:t> на </a:t>
            </a:r>
            <a:r>
              <a:rPr lang="ru-RU" sz="2400" dirty="0" err="1"/>
              <a:t>писмените</a:t>
            </a:r>
            <a:r>
              <a:rPr lang="ru-RU" sz="2400" dirty="0"/>
              <a:t> </a:t>
            </a:r>
            <a:r>
              <a:rPr lang="ru-RU" sz="2400" dirty="0" err="1"/>
              <a:t>работи</a:t>
            </a:r>
            <a:r>
              <a:rPr lang="ru-RU" sz="2400" dirty="0"/>
              <a:t>“. </a:t>
            </a:r>
            <a:r>
              <a:rPr lang="ru-RU" sz="2400" dirty="0" err="1"/>
              <a:t>Критериите</a:t>
            </a:r>
            <a:r>
              <a:rPr lang="ru-RU" sz="2400" dirty="0"/>
              <a:t> за </a:t>
            </a:r>
            <a:r>
              <a:rPr lang="ru-RU" sz="2400" dirty="0" err="1"/>
              <a:t>оценяване</a:t>
            </a:r>
            <a:r>
              <a:rPr lang="ru-RU" sz="2400" dirty="0"/>
              <a:t> </a:t>
            </a:r>
            <a:r>
              <a:rPr lang="ru-RU" sz="2400" dirty="0" err="1"/>
              <a:t>са</a:t>
            </a:r>
            <a:r>
              <a:rPr lang="ru-RU" sz="2400" dirty="0"/>
              <a:t> </a:t>
            </a:r>
            <a:r>
              <a:rPr lang="ru-RU" sz="2400" dirty="0" err="1"/>
              <a:t>различни</a:t>
            </a:r>
            <a:r>
              <a:rPr lang="ru-RU" sz="2400" dirty="0"/>
              <a:t> за </a:t>
            </a:r>
            <a:r>
              <a:rPr lang="ru-RU" sz="2400" dirty="0" err="1"/>
              <a:t>различните</a:t>
            </a:r>
            <a:r>
              <a:rPr lang="ru-RU" sz="2400" dirty="0"/>
              <a:t> </a:t>
            </a:r>
            <a:r>
              <a:rPr lang="ru-RU" sz="2400" dirty="0" err="1"/>
              <a:t>текстове</a:t>
            </a:r>
            <a:r>
              <a:rPr lang="ru-RU" sz="2400" dirty="0"/>
              <a:t>, а </a:t>
            </a:r>
            <a:r>
              <a:rPr lang="ru-RU" sz="2400" dirty="0" err="1"/>
              <a:t>точките</a:t>
            </a:r>
            <a:r>
              <a:rPr lang="ru-RU" sz="2400" dirty="0"/>
              <a:t> </a:t>
            </a:r>
            <a:r>
              <a:rPr lang="ru-RU" sz="2400" dirty="0" err="1"/>
              <a:t>варират</a:t>
            </a:r>
            <a:r>
              <a:rPr lang="ru-RU" sz="2400" dirty="0"/>
              <a:t> в </a:t>
            </a:r>
            <a:r>
              <a:rPr lang="ru-RU" sz="2400" dirty="0" err="1"/>
              <a:t>зависимост</a:t>
            </a:r>
            <a:r>
              <a:rPr lang="ru-RU" sz="2400" dirty="0"/>
              <a:t> от </a:t>
            </a:r>
            <a:r>
              <a:rPr lang="ru-RU" sz="2400" dirty="0" err="1"/>
              <a:t>броя</a:t>
            </a:r>
            <a:r>
              <a:rPr lang="ru-RU" sz="2400" dirty="0"/>
              <a:t> на </a:t>
            </a:r>
            <a:r>
              <a:rPr lang="ru-RU" sz="2400" dirty="0" err="1"/>
              <a:t>думите</a:t>
            </a:r>
            <a:r>
              <a:rPr lang="ru-RU" sz="2400" dirty="0"/>
              <a:t> с </a:t>
            </a:r>
            <a:r>
              <a:rPr lang="ru-RU" sz="2400" dirty="0" err="1"/>
              <a:t>правописни</a:t>
            </a:r>
            <a:r>
              <a:rPr lang="ru-RU" sz="2400" dirty="0"/>
              <a:t> </a:t>
            </a:r>
            <a:r>
              <a:rPr lang="ru-RU" sz="2400" dirty="0" err="1"/>
              <a:t>особености</a:t>
            </a:r>
            <a:r>
              <a:rPr lang="ru-RU" sz="2400" dirty="0"/>
              <a:t> и </a:t>
            </a:r>
            <a:r>
              <a:rPr lang="ru-RU" sz="2400" dirty="0" err="1"/>
              <a:t>са</a:t>
            </a:r>
            <a:r>
              <a:rPr lang="ru-RU" sz="2400" dirty="0"/>
              <a:t> </a:t>
            </a:r>
            <a:r>
              <a:rPr lang="ru-RU" sz="2400" dirty="0" err="1"/>
              <a:t>съобразени</a:t>
            </a:r>
            <a:r>
              <a:rPr lang="ru-RU" sz="2400" dirty="0"/>
              <a:t> </a:t>
            </a:r>
            <a:r>
              <a:rPr lang="ru-RU" sz="2400" dirty="0" err="1"/>
              <a:t>със</a:t>
            </a:r>
            <a:r>
              <a:rPr lang="ru-RU" sz="2400" dirty="0"/>
              <a:t> </a:t>
            </a:r>
            <a:r>
              <a:rPr lang="ru-RU" sz="2400" dirty="0" err="1"/>
              <a:t>спецификата</a:t>
            </a:r>
            <a:r>
              <a:rPr lang="ru-RU" sz="2400" dirty="0"/>
              <a:t> и </a:t>
            </a:r>
            <a:r>
              <a:rPr lang="ru-RU" sz="2400" dirty="0" err="1"/>
              <a:t>трудността</a:t>
            </a:r>
            <a:r>
              <a:rPr lang="ru-RU" sz="2400" dirty="0"/>
              <a:t> на </a:t>
            </a:r>
            <a:r>
              <a:rPr lang="ru-RU" sz="2400" dirty="0" err="1"/>
              <a:t>задачата</a:t>
            </a:r>
            <a:r>
              <a:rPr lang="ru-RU" sz="2400" dirty="0"/>
              <a:t>. </a:t>
            </a:r>
            <a:r>
              <a:rPr lang="ru-RU" sz="2400" dirty="0" err="1"/>
              <a:t>Към</a:t>
            </a:r>
            <a:r>
              <a:rPr lang="ru-RU" sz="2400" dirty="0"/>
              <a:t> </a:t>
            </a:r>
            <a:r>
              <a:rPr lang="ru-RU" sz="2400" dirty="0" err="1"/>
              <a:t>всеки</a:t>
            </a:r>
            <a:r>
              <a:rPr lang="ru-RU" sz="2400" dirty="0"/>
              <a:t> критерий </a:t>
            </a:r>
            <a:r>
              <a:rPr lang="ru-RU" sz="2400" dirty="0" err="1"/>
              <a:t>са</a:t>
            </a:r>
            <a:r>
              <a:rPr lang="ru-RU" sz="2400" dirty="0"/>
              <a:t> </a:t>
            </a:r>
            <a:r>
              <a:rPr lang="ru-RU" sz="2400" dirty="0" err="1"/>
              <a:t>посочени</a:t>
            </a:r>
            <a:r>
              <a:rPr lang="ru-RU" sz="2400" dirty="0"/>
              <a:t> </a:t>
            </a:r>
            <a:r>
              <a:rPr lang="ru-RU" sz="2400" dirty="0" err="1"/>
              <a:t>думите</a:t>
            </a:r>
            <a:r>
              <a:rPr lang="ru-RU" sz="2400" dirty="0"/>
              <a:t> </a:t>
            </a:r>
            <a:r>
              <a:rPr lang="ru-RU" sz="2400" dirty="0" err="1"/>
              <a:t>със</a:t>
            </a:r>
            <a:r>
              <a:rPr lang="ru-RU" sz="2400" dirty="0"/>
              <a:t> </a:t>
            </a:r>
            <a:r>
              <a:rPr lang="ru-RU" sz="2400" dirty="0" err="1"/>
              <a:t>съответните</a:t>
            </a:r>
            <a:r>
              <a:rPr lang="ru-RU" sz="2400" dirty="0"/>
              <a:t> </a:t>
            </a:r>
            <a:r>
              <a:rPr lang="ru-RU" sz="2400" dirty="0" err="1"/>
              <a:t>правописни</a:t>
            </a:r>
            <a:r>
              <a:rPr lang="ru-RU" sz="2400" dirty="0"/>
              <a:t> </a:t>
            </a:r>
            <a:r>
              <a:rPr lang="ru-RU" sz="2400" dirty="0" err="1"/>
              <a:t>особености</a:t>
            </a:r>
            <a:r>
              <a:rPr lang="ru-RU" sz="2400" dirty="0"/>
              <a:t>. </a:t>
            </a:r>
            <a:r>
              <a:rPr lang="ru-RU" sz="2400" dirty="0" err="1"/>
              <a:t>Целта</a:t>
            </a:r>
            <a:r>
              <a:rPr lang="ru-RU" sz="2400" dirty="0"/>
              <a:t> на </a:t>
            </a:r>
            <a:r>
              <a:rPr lang="ru-RU" sz="2400" dirty="0" err="1"/>
              <a:t>измерването</a:t>
            </a:r>
            <a:r>
              <a:rPr lang="ru-RU" sz="2400" dirty="0"/>
              <a:t> по критерии е да се установи </a:t>
            </a:r>
            <a:r>
              <a:rPr lang="ru-RU" sz="2400" dirty="0" err="1"/>
              <a:t>степента</a:t>
            </a:r>
            <a:r>
              <a:rPr lang="ru-RU" sz="2400" dirty="0"/>
              <a:t> на </a:t>
            </a:r>
            <a:r>
              <a:rPr lang="ru-RU" sz="2400" dirty="0" err="1"/>
              <a:t>овладените</a:t>
            </a:r>
            <a:r>
              <a:rPr lang="ru-RU" sz="2400" dirty="0"/>
              <a:t> </a:t>
            </a:r>
            <a:r>
              <a:rPr lang="ru-RU" sz="2400" dirty="0" err="1"/>
              <a:t>правописни</a:t>
            </a:r>
            <a:r>
              <a:rPr lang="ru-RU" sz="2400" dirty="0"/>
              <a:t> умения. </a:t>
            </a:r>
            <a:r>
              <a:rPr lang="ru-RU" sz="2400" b="1" dirty="0" err="1"/>
              <a:t>Максималният</a:t>
            </a:r>
            <a:r>
              <a:rPr lang="ru-RU" sz="2400" b="1" dirty="0"/>
              <a:t> </a:t>
            </a:r>
            <a:r>
              <a:rPr lang="ru-RU" sz="2400" b="1" dirty="0" err="1"/>
              <a:t>брой</a:t>
            </a:r>
            <a:r>
              <a:rPr lang="ru-RU" sz="2400" b="1" dirty="0"/>
              <a:t> точки</a:t>
            </a:r>
            <a:r>
              <a:rPr lang="ru-RU" sz="2400" dirty="0"/>
              <a:t>, </a:t>
            </a:r>
            <a:r>
              <a:rPr lang="ru-RU" sz="2400" dirty="0" err="1"/>
              <a:t>които</a:t>
            </a:r>
            <a:r>
              <a:rPr lang="ru-RU" sz="2400" dirty="0"/>
              <a:t> </a:t>
            </a:r>
            <a:r>
              <a:rPr lang="ru-RU" sz="2400" dirty="0" err="1"/>
              <a:t>може</a:t>
            </a:r>
            <a:r>
              <a:rPr lang="ru-RU" sz="2400" dirty="0"/>
              <a:t> да се </a:t>
            </a:r>
            <a:r>
              <a:rPr lang="ru-RU" sz="2400" dirty="0" err="1"/>
              <a:t>присъдят</a:t>
            </a:r>
            <a:r>
              <a:rPr lang="ru-RU" sz="2400" dirty="0"/>
              <a:t> за </a:t>
            </a:r>
            <a:r>
              <a:rPr lang="ru-RU" sz="2400" dirty="0" err="1"/>
              <a:t>изпълнението</a:t>
            </a:r>
            <a:r>
              <a:rPr lang="ru-RU" sz="2400" dirty="0"/>
              <a:t> на </a:t>
            </a:r>
            <a:r>
              <a:rPr lang="ru-RU" sz="2400" dirty="0" err="1"/>
              <a:t>първата</a:t>
            </a:r>
            <a:r>
              <a:rPr lang="ru-RU" sz="2400" dirty="0"/>
              <a:t> задача, е </a:t>
            </a:r>
            <a:r>
              <a:rPr lang="ru-RU" sz="2400" b="1" dirty="0"/>
              <a:t>15</a:t>
            </a:r>
            <a:r>
              <a:rPr lang="ru-RU" sz="2400" dirty="0"/>
              <a:t>.</a:t>
            </a:r>
          </a:p>
          <a:p>
            <a:pPr marL="0" marR="44060" indent="0">
              <a:buNone/>
            </a:pPr>
            <a:endParaRPr lang="ru-RU" sz="2400" dirty="0"/>
          </a:p>
        </p:txBody>
      </p:sp>
      <p:sp>
        <p:nvSpPr>
          <p:cNvPr id="5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ОЦЕНЯВАНЕ НА ТЕКСТА – </a:t>
            </a:r>
            <a:r>
              <a:rPr lang="bg-BG" sz="2400" dirty="0">
                <a:solidFill>
                  <a:srgbClr val="FF0000"/>
                </a:solidFill>
              </a:rPr>
              <a:t>21 ТЕСТА </a:t>
            </a:r>
            <a:r>
              <a:rPr lang="bg-BG" sz="2400" dirty="0">
                <a:solidFill>
                  <a:srgbClr val="0070C0"/>
                </a:solidFill>
              </a:rPr>
              <a:t>– П. Рангелова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55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98853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7CCA76E5-45CF-F56F-00FA-5F0966424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>
                <a:solidFill>
                  <a:srgbClr val="0070C0"/>
                </a:solidFill>
              </a:rPr>
              <a:t>ОЦЕНЯВАНЕ НА ТЕКСТА – </a:t>
            </a:r>
            <a:r>
              <a:rPr lang="bg-BG" sz="2800" dirty="0">
                <a:solidFill>
                  <a:srgbClr val="FF0000"/>
                </a:solidFill>
              </a:rPr>
              <a:t>21 ТЕСТА </a:t>
            </a:r>
            <a:r>
              <a:rPr lang="bg-BG" sz="2800" dirty="0">
                <a:solidFill>
                  <a:srgbClr val="0070C0"/>
                </a:solidFill>
              </a:rPr>
              <a:t>– П. Рангелова</a:t>
            </a:r>
            <a:endParaRPr lang="bg-BG" dirty="0"/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043D8A96-714E-3E6B-F800-BBECBFC55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56</a:t>
            </a:fld>
            <a:endParaRPr lang="bg-BG" dirty="0"/>
          </a:p>
        </p:txBody>
      </p:sp>
      <p:pic>
        <p:nvPicPr>
          <p:cNvPr id="6" name="Картина 5">
            <a:extLst>
              <a:ext uri="{FF2B5EF4-FFF2-40B4-BE49-F238E27FC236}">
                <a16:creationId xmlns:a16="http://schemas.microsoft.com/office/drawing/2014/main" id="{AFF6D221-552F-12EE-5516-1A7FDBB2B8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934" y="1242707"/>
            <a:ext cx="11332646" cy="461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5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1322BABB-8FD5-B0D3-7F74-F97CB019C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175192" y="5236774"/>
            <a:ext cx="728559" cy="163901"/>
          </a:xfrm>
        </p:spPr>
        <p:txBody>
          <a:bodyPr/>
          <a:lstStyle/>
          <a:p>
            <a:fld id="{0FF54DE5-C571-48E8-A5BC-B369434E2F44}" type="slidenum">
              <a:rPr lang="bg-BG" smtClean="0"/>
              <a:pPr/>
              <a:t>57</a:t>
            </a:fld>
            <a:endParaRPr lang="bg-BG" dirty="0"/>
          </a:p>
        </p:txBody>
      </p:sp>
      <p:pic>
        <p:nvPicPr>
          <p:cNvPr id="8" name="Картина 7">
            <a:extLst>
              <a:ext uri="{FF2B5EF4-FFF2-40B4-BE49-F238E27FC236}">
                <a16:creationId xmlns:a16="http://schemas.microsoft.com/office/drawing/2014/main" id="{02D14C1E-9787-77BD-C1BE-EBE1BDCC53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207" y="1509010"/>
            <a:ext cx="8473793" cy="4434255"/>
          </a:xfrm>
          <a:prstGeom prst="rect">
            <a:avLst/>
          </a:prstGeom>
        </p:spPr>
      </p:pic>
      <p:sp>
        <p:nvSpPr>
          <p:cNvPr id="9" name="Заглавие 1">
            <a:extLst>
              <a:ext uri="{FF2B5EF4-FFF2-40B4-BE49-F238E27FC236}">
                <a16:creationId xmlns:a16="http://schemas.microsoft.com/office/drawing/2014/main" id="{E2EEFB90-6D0A-BB5C-F5B5-852FDCD142CF}"/>
              </a:ext>
            </a:extLst>
          </p:cNvPr>
          <p:cNvSpPr txBox="1">
            <a:spLocks/>
          </p:cNvSpPr>
          <p:nvPr/>
        </p:nvSpPr>
        <p:spPr>
          <a:xfrm>
            <a:off x="924207" y="152400"/>
            <a:ext cx="10313774" cy="1073871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2400" dirty="0">
                <a:solidFill>
                  <a:srgbClr val="0070C0"/>
                </a:solidFill>
              </a:rPr>
              <a:t>ПРИМЕРИ ЗА ТЕКСТОВЕ С ПРАВОПИСНИ ГРЕШКИ В ПОМАГАЛАТА НА „ПРОСВЕТА“ – </a:t>
            </a:r>
            <a:r>
              <a:rPr lang="bg-BG" sz="2400" dirty="0">
                <a:solidFill>
                  <a:srgbClr val="FF0000"/>
                </a:solidFill>
              </a:rPr>
              <a:t>ТЕСТОВЕ ПО БЕЛ ЗА НВО В 4. КЛАС </a:t>
            </a:r>
            <a:r>
              <a:rPr lang="bg-BG" sz="2400" dirty="0">
                <a:solidFill>
                  <a:srgbClr val="0070C0"/>
                </a:solidFill>
              </a:rPr>
              <a:t>– П. Димитрова и  др.</a:t>
            </a:r>
            <a:endParaRPr lang="bg-BG" sz="2400" dirty="0">
              <a:solidFill>
                <a:srgbClr val="FF0000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7C150F0-AD84-659F-2950-F52D95400D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4793" y="2900854"/>
            <a:ext cx="1960171" cy="2636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79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3E060-9A84-E5F7-41CC-CB07E124D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4A2B8C7C-0A8B-3930-583C-91E51FFAB0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76412"/>
            <a:ext cx="8216081" cy="4805413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2800" dirty="0" err="1"/>
              <a:t>Критериите</a:t>
            </a:r>
            <a:r>
              <a:rPr lang="ru-RU" sz="2800" dirty="0"/>
              <a:t> за оценка на </a:t>
            </a:r>
            <a:r>
              <a:rPr lang="ru-RU" sz="2800" dirty="0" err="1"/>
              <a:t>първата</a:t>
            </a:r>
            <a:r>
              <a:rPr lang="ru-RU" sz="2800" dirty="0"/>
              <a:t> задача </a:t>
            </a:r>
            <a:r>
              <a:rPr lang="ru-RU" sz="2800" dirty="0" err="1"/>
              <a:t>включват</a:t>
            </a:r>
            <a:r>
              <a:rPr lang="ru-RU" sz="2800" dirty="0"/>
              <a:t> </a:t>
            </a:r>
            <a:r>
              <a:rPr lang="ru-RU" sz="2800" dirty="0" err="1"/>
              <a:t>примери</a:t>
            </a:r>
            <a:r>
              <a:rPr lang="ru-RU" sz="2800" dirty="0"/>
              <a:t> за </a:t>
            </a:r>
            <a:r>
              <a:rPr lang="ru-RU" sz="2800" dirty="0" err="1"/>
              <a:t>думи</a:t>
            </a:r>
            <a:r>
              <a:rPr lang="ru-RU" sz="2800" dirty="0"/>
              <a:t>, в </a:t>
            </a:r>
            <a:r>
              <a:rPr lang="ru-RU" sz="2800" dirty="0" err="1"/>
              <a:t>които</a:t>
            </a:r>
            <a:r>
              <a:rPr lang="ru-RU" sz="2800" dirty="0"/>
              <a:t> </a:t>
            </a:r>
            <a:r>
              <a:rPr lang="ru-RU" sz="2800" dirty="0" err="1"/>
              <a:t>са</a:t>
            </a:r>
            <a:r>
              <a:rPr lang="ru-RU" sz="2800" dirty="0"/>
              <a:t> </a:t>
            </a:r>
            <a:r>
              <a:rPr lang="ru-RU" sz="2800" dirty="0" err="1"/>
              <a:t>допуснати</a:t>
            </a:r>
            <a:r>
              <a:rPr lang="ru-RU" sz="2800" dirty="0"/>
              <a:t> </a:t>
            </a:r>
            <a:r>
              <a:rPr lang="ru-RU" sz="2800" dirty="0" err="1"/>
              <a:t>правописни</a:t>
            </a:r>
            <a:r>
              <a:rPr lang="ru-RU" sz="2800" dirty="0"/>
              <a:t> грешки. В </a:t>
            </a:r>
            <a:r>
              <a:rPr lang="ru-RU" sz="2800" dirty="0" err="1"/>
              <a:t>думи</a:t>
            </a:r>
            <a:r>
              <a:rPr lang="ru-RU" sz="2800" dirty="0"/>
              <a:t>, </a:t>
            </a:r>
            <a:r>
              <a:rPr lang="ru-RU" sz="2800" dirty="0" err="1"/>
              <a:t>съдържащи</a:t>
            </a:r>
            <a:r>
              <a:rPr lang="ru-RU" sz="2800" dirty="0"/>
              <a:t> </a:t>
            </a:r>
            <a:r>
              <a:rPr lang="ru-RU" sz="2800" dirty="0" err="1"/>
              <a:t>правописни</a:t>
            </a:r>
            <a:r>
              <a:rPr lang="ru-RU" sz="2800" dirty="0"/>
              <a:t> </a:t>
            </a:r>
            <a:r>
              <a:rPr lang="ru-RU" sz="2800" dirty="0" err="1"/>
              <a:t>особености</a:t>
            </a:r>
            <a:r>
              <a:rPr lang="ru-RU" sz="2800" dirty="0"/>
              <a:t> по </a:t>
            </a:r>
            <a:r>
              <a:rPr lang="ru-RU" sz="2800" dirty="0" err="1"/>
              <a:t>повече</a:t>
            </a:r>
            <a:r>
              <a:rPr lang="ru-RU" sz="2800" dirty="0"/>
              <a:t> от един критерий, всяка грешка се </a:t>
            </a:r>
            <a:r>
              <a:rPr lang="ru-RU" sz="2800" dirty="0" err="1"/>
              <a:t>отчита</a:t>
            </a:r>
            <a:r>
              <a:rPr lang="ru-RU" sz="2800" dirty="0"/>
              <a:t> </a:t>
            </a:r>
            <a:r>
              <a:rPr lang="ru-RU" sz="2800" dirty="0" err="1"/>
              <a:t>според</a:t>
            </a:r>
            <a:r>
              <a:rPr lang="ru-RU" sz="2800" dirty="0"/>
              <a:t> </a:t>
            </a:r>
            <a:r>
              <a:rPr lang="ru-RU" sz="2800" dirty="0" err="1"/>
              <a:t>конкретния</a:t>
            </a:r>
            <a:r>
              <a:rPr lang="ru-RU" sz="2800" dirty="0"/>
              <a:t> критерий. </a:t>
            </a:r>
            <a:r>
              <a:rPr lang="ru-RU" sz="2800" dirty="0" err="1"/>
              <a:t>Поправянето</a:t>
            </a:r>
            <a:r>
              <a:rPr lang="ru-RU" sz="2800" dirty="0"/>
              <a:t> на всяка </a:t>
            </a:r>
            <a:r>
              <a:rPr lang="ru-RU" sz="2800" dirty="0" err="1"/>
              <a:t>сгрешена</a:t>
            </a:r>
            <a:r>
              <a:rPr lang="ru-RU" sz="2800" dirty="0"/>
              <a:t> дума носи </a:t>
            </a:r>
            <a:r>
              <a:rPr lang="ru-RU" sz="2800" dirty="0" err="1"/>
              <a:t>една</a:t>
            </a:r>
            <a:r>
              <a:rPr lang="ru-RU" sz="2800" dirty="0"/>
              <a:t> точка.</a:t>
            </a:r>
          </a:p>
        </p:txBody>
      </p:sp>
      <p:sp>
        <p:nvSpPr>
          <p:cNvPr id="5" name="Заглавие 1">
            <a:extLst>
              <a:ext uri="{FF2B5EF4-FFF2-40B4-BE49-F238E27FC236}">
                <a16:creationId xmlns:a16="http://schemas.microsoft.com/office/drawing/2014/main" id="{DF59DA0E-6EFE-0F7D-A148-2884DA0AC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ОЦЕНЯВАНЕ НА ТЕКСТА – </a:t>
            </a:r>
            <a:r>
              <a:rPr lang="bg-BG" sz="2400" dirty="0">
                <a:solidFill>
                  <a:srgbClr val="FF0000"/>
                </a:solidFill>
              </a:rPr>
              <a:t>ТЕСТОВЕ ПО БЕЛ ЗА НВО В 4. КЛАС </a:t>
            </a:r>
            <a:r>
              <a:rPr lang="bg-BG" sz="2400" dirty="0">
                <a:solidFill>
                  <a:srgbClr val="0070C0"/>
                </a:solidFill>
              </a:rPr>
              <a:t>– П. Димитрова и  др.</a:t>
            </a:r>
          </a:p>
        </p:txBody>
      </p:sp>
      <p:sp>
        <p:nvSpPr>
          <p:cNvPr id="2" name="Контейнер за номер на слайда 1">
            <a:extLst>
              <a:ext uri="{FF2B5EF4-FFF2-40B4-BE49-F238E27FC236}">
                <a16:creationId xmlns:a16="http://schemas.microsoft.com/office/drawing/2014/main" id="{11232239-8800-C90F-00EB-AC515F2CA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58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5924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003300" y="1341729"/>
            <a:ext cx="9982200" cy="48054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bg-BG" sz="2800" dirty="0"/>
          </a:p>
          <a:p>
            <a:pPr lvl="0"/>
            <a:endParaRPr lang="bg-BG" sz="2800" dirty="0"/>
          </a:p>
          <a:p>
            <a:pPr marL="0" lvl="0" indent="0">
              <a:buNone/>
            </a:pPr>
            <a:endParaRPr lang="bg-BG" sz="2800" dirty="0"/>
          </a:p>
          <a:p>
            <a:pPr marL="0" lvl="0" indent="0">
              <a:buNone/>
            </a:pPr>
            <a:endParaRPr lang="bg-BG" sz="2800" dirty="0"/>
          </a:p>
          <a:p>
            <a:pPr marL="0" lvl="0" indent="0">
              <a:buNone/>
            </a:pPr>
            <a:endParaRPr lang="bg-BG" sz="2800" dirty="0"/>
          </a:p>
        </p:txBody>
      </p:sp>
      <p:sp>
        <p:nvSpPr>
          <p:cNvPr id="5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ОЦЕНЯВАНЕ НА ТЕКСТА – </a:t>
            </a:r>
            <a:r>
              <a:rPr lang="bg-BG" sz="2400" dirty="0">
                <a:solidFill>
                  <a:srgbClr val="FF0000"/>
                </a:solidFill>
              </a:rPr>
              <a:t>ТЕСТОВЕ ПО БЕЛ ЗА НВО В 4. КЛАС </a:t>
            </a:r>
            <a:r>
              <a:rPr lang="bg-BG" sz="2400" dirty="0">
                <a:solidFill>
                  <a:srgbClr val="0070C0"/>
                </a:solidFill>
              </a:rPr>
              <a:t>– П. Димитрова и др.</a:t>
            </a:r>
            <a:endParaRPr lang="bg-BG" sz="2400" dirty="0"/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59</a:t>
            </a:fld>
            <a:endParaRPr lang="bg-BG" noProof="0" dirty="0"/>
          </a:p>
        </p:txBody>
      </p:sp>
      <p:pic>
        <p:nvPicPr>
          <p:cNvPr id="7" name="Картина 6">
            <a:extLst>
              <a:ext uri="{FF2B5EF4-FFF2-40B4-BE49-F238E27FC236}">
                <a16:creationId xmlns:a16="http://schemas.microsoft.com/office/drawing/2014/main" id="{27A47F97-20F5-6255-10ED-C4FF56772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1" y="1341729"/>
            <a:ext cx="7937500" cy="4708989"/>
          </a:xfrm>
          <a:prstGeom prst="rect">
            <a:avLst/>
          </a:prstGeom>
        </p:spPr>
      </p:pic>
      <p:pic>
        <p:nvPicPr>
          <p:cNvPr id="9" name="Картина 8">
            <a:extLst>
              <a:ext uri="{FF2B5EF4-FFF2-40B4-BE49-F238E27FC236}">
                <a16:creationId xmlns:a16="http://schemas.microsoft.com/office/drawing/2014/main" id="{4BF06AA7-8A9C-90FA-FBDD-89954564F3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501" y="5930790"/>
            <a:ext cx="7734300" cy="73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01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лавие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НАРЕДБА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№ 11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СЕПТЕМВРИ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2016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г.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ЗА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ОЦЕНЯВАНЕ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 РЕЗУЛТАТИТЕ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ОБУЧЕНИЕТО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УЧЕНИЦИТЕ</a:t>
            </a:r>
            <a:endParaRPr lang="en-US" dirty="0"/>
          </a:p>
        </p:txBody>
      </p:sp>
      <p:sp>
        <p:nvSpPr>
          <p:cNvPr id="14" name="Контейнер на съдържание 13"/>
          <p:cNvSpPr>
            <a:spLocks noGrp="1"/>
          </p:cNvSpPr>
          <p:nvPr>
            <p:ph idx="1"/>
          </p:nvPr>
        </p:nvSpPr>
        <p:spPr>
          <a:xfrm>
            <a:off x="1103381" y="1337670"/>
            <a:ext cx="9982200" cy="4572000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ru-RU" sz="2400" dirty="0"/>
              <a:t>Чл. 50. </a:t>
            </a:r>
          </a:p>
          <a:p>
            <a:r>
              <a:rPr lang="ru-RU" sz="2400" dirty="0"/>
              <a:t> (3) </a:t>
            </a:r>
            <a:r>
              <a:rPr lang="ru-RU" sz="2400" dirty="0" err="1"/>
              <a:t>Изпитите</a:t>
            </a:r>
            <a:r>
              <a:rPr lang="ru-RU" sz="2400" dirty="0"/>
              <a:t> при </a:t>
            </a:r>
            <a:r>
              <a:rPr lang="ru-RU" sz="2400" dirty="0" err="1"/>
              <a:t>националното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r>
              <a:rPr lang="ru-RU" sz="2400" dirty="0"/>
              <a:t> по ал. 1 </a:t>
            </a:r>
            <a:r>
              <a:rPr lang="ru-RU" sz="2400" dirty="0" err="1"/>
              <a:t>са</a:t>
            </a:r>
            <a:r>
              <a:rPr lang="ru-RU" sz="2400" dirty="0"/>
              <a:t> по </a:t>
            </a:r>
            <a:r>
              <a:rPr lang="ru-RU" sz="2400" dirty="0" err="1"/>
              <a:t>учебните</a:t>
            </a:r>
            <a:r>
              <a:rPr lang="ru-RU" sz="2400" dirty="0"/>
              <a:t> </a:t>
            </a:r>
            <a:r>
              <a:rPr lang="ru-RU" sz="2400" dirty="0" err="1"/>
              <a:t>предмети</a:t>
            </a:r>
            <a:r>
              <a:rPr lang="ru-RU" sz="2400" dirty="0"/>
              <a:t> </a:t>
            </a:r>
            <a:r>
              <a:rPr lang="ru-RU" sz="2400" dirty="0" err="1"/>
              <a:t>български</a:t>
            </a:r>
            <a:r>
              <a:rPr lang="ru-RU" sz="2400" dirty="0"/>
              <a:t> </a:t>
            </a:r>
            <a:r>
              <a:rPr lang="ru-RU" sz="2400" dirty="0" err="1"/>
              <a:t>език</a:t>
            </a:r>
            <a:r>
              <a:rPr lang="ru-RU" sz="2400" dirty="0"/>
              <a:t> и литература и математика и се </a:t>
            </a:r>
            <a:r>
              <a:rPr lang="ru-RU" sz="2400" dirty="0" err="1"/>
              <a:t>провеждат</a:t>
            </a:r>
            <a:r>
              <a:rPr lang="ru-RU" sz="2400" dirty="0"/>
              <a:t> </a:t>
            </a:r>
            <a:r>
              <a:rPr lang="ru-RU" sz="2400" b="1" dirty="0"/>
              <a:t>под формата на тест</a:t>
            </a:r>
            <a:r>
              <a:rPr lang="ru-RU" sz="2400" dirty="0"/>
              <a:t>. </a:t>
            </a:r>
          </a:p>
          <a:p>
            <a:r>
              <a:rPr lang="ru-RU" sz="2400" dirty="0"/>
              <a:t>(4) </a:t>
            </a:r>
            <a:r>
              <a:rPr lang="ru-RU" sz="2400" b="1" dirty="0" err="1"/>
              <a:t>Преди</a:t>
            </a:r>
            <a:r>
              <a:rPr lang="ru-RU" sz="2400" b="1" dirty="0"/>
              <a:t> </a:t>
            </a:r>
            <a:r>
              <a:rPr lang="ru-RU" sz="2400" b="1" dirty="0" err="1"/>
              <a:t>началото</a:t>
            </a:r>
            <a:r>
              <a:rPr lang="ru-RU" sz="2400" b="1" dirty="0"/>
              <a:t> на всяка </a:t>
            </a:r>
            <a:r>
              <a:rPr lang="ru-RU" sz="2400" b="1" dirty="0" err="1"/>
              <a:t>учебна</a:t>
            </a:r>
            <a:r>
              <a:rPr lang="ru-RU" sz="2400" b="1" dirty="0"/>
              <a:t> година </a:t>
            </a:r>
            <a:r>
              <a:rPr lang="ru-RU" sz="2400" b="1" dirty="0" err="1"/>
              <a:t>министърът</a:t>
            </a:r>
            <a:r>
              <a:rPr lang="ru-RU" sz="2400" dirty="0"/>
              <a:t> на </a:t>
            </a:r>
            <a:r>
              <a:rPr lang="ru-RU" sz="2400" dirty="0" err="1"/>
              <a:t>образованието</a:t>
            </a:r>
            <a:r>
              <a:rPr lang="ru-RU" sz="2400" dirty="0"/>
              <a:t> и </a:t>
            </a:r>
            <a:r>
              <a:rPr lang="ru-RU" sz="2400" dirty="0" err="1"/>
              <a:t>науката</a:t>
            </a:r>
            <a:r>
              <a:rPr lang="ru-RU" sz="2400" dirty="0"/>
              <a:t> </a:t>
            </a:r>
            <a:r>
              <a:rPr lang="ru-RU" sz="2400" dirty="0" err="1"/>
              <a:t>със</a:t>
            </a:r>
            <a:r>
              <a:rPr lang="ru-RU" sz="2400" dirty="0"/>
              <a:t> </a:t>
            </a:r>
            <a:r>
              <a:rPr lang="ru-RU" sz="2400" dirty="0" err="1"/>
              <a:t>заповед</a:t>
            </a:r>
            <a:r>
              <a:rPr lang="ru-RU" sz="2400" dirty="0"/>
              <a:t> </a:t>
            </a:r>
            <a:r>
              <a:rPr lang="ru-RU" sz="2400" b="1" dirty="0" err="1"/>
              <a:t>може</a:t>
            </a:r>
            <a:r>
              <a:rPr lang="ru-RU" sz="2400" b="1" dirty="0"/>
              <a:t> да определи и </a:t>
            </a:r>
            <a:r>
              <a:rPr lang="ru-RU" sz="2400" b="1" dirty="0" err="1"/>
              <a:t>други</a:t>
            </a:r>
            <a:r>
              <a:rPr lang="ru-RU" sz="2400" b="1" dirty="0"/>
              <a:t> </a:t>
            </a:r>
            <a:r>
              <a:rPr lang="ru-RU" sz="2400" b="1" dirty="0" err="1"/>
              <a:t>учебни</a:t>
            </a:r>
            <a:r>
              <a:rPr lang="ru-RU" sz="2400" b="1" dirty="0"/>
              <a:t> </a:t>
            </a:r>
            <a:r>
              <a:rPr lang="ru-RU" sz="2400" b="1" dirty="0" err="1"/>
              <a:t>предмети</a:t>
            </a:r>
            <a:r>
              <a:rPr lang="ru-RU" sz="2400" b="1" dirty="0"/>
              <a:t> </a:t>
            </a:r>
            <a:r>
              <a:rPr lang="ru-RU" sz="2400" b="1" dirty="0" err="1"/>
              <a:t>извън</a:t>
            </a:r>
            <a:r>
              <a:rPr lang="ru-RU" sz="2400" b="1" dirty="0"/>
              <a:t> </a:t>
            </a:r>
            <a:r>
              <a:rPr lang="ru-RU" sz="2400" b="1" dirty="0" err="1"/>
              <a:t>посочените</a:t>
            </a:r>
            <a:r>
              <a:rPr lang="ru-RU" sz="2400" b="1" dirty="0"/>
              <a:t> в ал. 3</a:t>
            </a:r>
            <a:r>
              <a:rPr lang="ru-RU" sz="2400" dirty="0"/>
              <a:t>, по </a:t>
            </a:r>
            <a:r>
              <a:rPr lang="ru-RU" sz="2400" dirty="0" err="1"/>
              <a:t>които</a:t>
            </a:r>
            <a:r>
              <a:rPr lang="ru-RU" sz="2400" dirty="0"/>
              <a:t> да се </a:t>
            </a:r>
            <a:r>
              <a:rPr lang="ru-RU" sz="2400" dirty="0" err="1"/>
              <a:t>проведе</a:t>
            </a:r>
            <a:r>
              <a:rPr lang="ru-RU" sz="2400" dirty="0"/>
              <a:t> </a:t>
            </a:r>
            <a:r>
              <a:rPr lang="ru-RU" sz="2400" dirty="0" err="1"/>
              <a:t>национално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r>
              <a:rPr lang="ru-RU" sz="2400" dirty="0"/>
              <a:t> по ал. 1. В </a:t>
            </a:r>
            <a:r>
              <a:rPr lang="ru-RU" sz="2400" dirty="0" err="1"/>
              <a:t>заповедта</a:t>
            </a:r>
            <a:r>
              <a:rPr lang="ru-RU" sz="2400" dirty="0"/>
              <a:t> се </a:t>
            </a:r>
            <a:r>
              <a:rPr lang="ru-RU" sz="2400" dirty="0" err="1"/>
              <a:t>определя</a:t>
            </a:r>
            <a:r>
              <a:rPr lang="ru-RU" sz="2400" dirty="0"/>
              <a:t> и </a:t>
            </a:r>
            <a:r>
              <a:rPr lang="ru-RU" sz="2400" b="1" dirty="0" err="1"/>
              <a:t>форматът</a:t>
            </a:r>
            <a:r>
              <a:rPr lang="ru-RU" sz="2400" b="1" dirty="0"/>
              <a:t> на теста</a:t>
            </a:r>
            <a:r>
              <a:rPr lang="ru-RU" sz="2400" dirty="0"/>
              <a:t>. </a:t>
            </a:r>
            <a:endParaRPr lang="en-US" sz="2400" dirty="0"/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6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37021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F222D-CD57-6F51-0FD8-8ABEB2264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30791DBD-5639-8577-5AE1-16062B279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175192" y="5236774"/>
            <a:ext cx="728559" cy="163901"/>
          </a:xfrm>
        </p:spPr>
        <p:txBody>
          <a:bodyPr/>
          <a:lstStyle/>
          <a:p>
            <a:fld id="{0FF54DE5-C571-48E8-A5BC-B369434E2F44}" type="slidenum">
              <a:rPr lang="bg-BG" smtClean="0"/>
              <a:pPr/>
              <a:t>60</a:t>
            </a:fld>
            <a:endParaRPr lang="bg-BG" dirty="0"/>
          </a:p>
        </p:txBody>
      </p:sp>
      <p:sp>
        <p:nvSpPr>
          <p:cNvPr id="9" name="Заглавие 1">
            <a:extLst>
              <a:ext uri="{FF2B5EF4-FFF2-40B4-BE49-F238E27FC236}">
                <a16:creationId xmlns:a16="http://schemas.microsoft.com/office/drawing/2014/main" id="{024124C5-6E83-F25D-F1BB-4C50805572EB}"/>
              </a:ext>
            </a:extLst>
          </p:cNvPr>
          <p:cNvSpPr txBox="1">
            <a:spLocks/>
          </p:cNvSpPr>
          <p:nvPr/>
        </p:nvSpPr>
        <p:spPr>
          <a:xfrm>
            <a:off x="1169493" y="189186"/>
            <a:ext cx="8780080" cy="1073871"/>
          </a:xfrm>
          <a:prstGeom prst="rect">
            <a:avLst/>
          </a:prstGeom>
        </p:spPr>
        <p:txBody>
          <a:bodyPr vert="horz" lIns="0" tIns="45720" rIns="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2400" dirty="0">
                <a:solidFill>
                  <a:srgbClr val="0070C0"/>
                </a:solidFill>
              </a:rPr>
              <a:t>ПРИМЕРИ ЗА ТЕКСТОВЕ С ПРАВОПИСНИ ГРЕШКИ В </a:t>
            </a:r>
          </a:p>
          <a:p>
            <a:r>
              <a:rPr lang="bg-BG" sz="2400" dirty="0">
                <a:solidFill>
                  <a:srgbClr val="0070C0"/>
                </a:solidFill>
              </a:rPr>
              <a:t>ПОМАГАЛАТА НА „ПРОСВЕТА“ – </a:t>
            </a:r>
            <a:r>
              <a:rPr lang="bg-BG" sz="2400" dirty="0">
                <a:solidFill>
                  <a:srgbClr val="FF0000"/>
                </a:solidFill>
              </a:rPr>
              <a:t>ТРЕНИРОВЪЧНИ И ИЗПИТНИ ТЕСТОВЕ </a:t>
            </a:r>
            <a:r>
              <a:rPr lang="bg-BG" sz="2400" dirty="0">
                <a:solidFill>
                  <a:srgbClr val="0070C0"/>
                </a:solidFill>
              </a:rPr>
              <a:t>– Д. Йорданова и др. </a:t>
            </a:r>
            <a:endParaRPr lang="bg-BG" sz="2400" dirty="0">
              <a:solidFill>
                <a:srgbClr val="FF0000"/>
              </a:solidFill>
            </a:endParaRPr>
          </a:p>
        </p:txBody>
      </p:sp>
      <p:pic>
        <p:nvPicPr>
          <p:cNvPr id="3" name="Картина 2">
            <a:extLst>
              <a:ext uri="{FF2B5EF4-FFF2-40B4-BE49-F238E27FC236}">
                <a16:creationId xmlns:a16="http://schemas.microsoft.com/office/drawing/2014/main" id="{98B74178-1810-DFB3-6FDD-3F09559836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023" y="1447248"/>
            <a:ext cx="10288436" cy="3953427"/>
          </a:xfrm>
          <a:prstGeom prst="rect">
            <a:avLst/>
          </a:prstGeom>
        </p:spPr>
      </p:pic>
      <p:pic>
        <p:nvPicPr>
          <p:cNvPr id="3074" name="Picture 2" descr="Тренировъчни и изпитни тестове за 4. клас по български език и литература и математика за НВО - Даниела Йорданова, Марта Николова, Севдалина Георгиева, Бистра Димитрова - помагало">
            <a:extLst>
              <a:ext uri="{FF2B5EF4-FFF2-40B4-BE49-F238E27FC236}">
                <a16:creationId xmlns:a16="http://schemas.microsoft.com/office/drawing/2014/main" id="{294FB049-46E2-D406-2AE2-91C25AC4A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9573" y="152400"/>
            <a:ext cx="1751168" cy="236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35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C2EF0-9610-06C8-31EC-7C242C4BC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5306D4D3-0345-8AB7-CE9A-43E7A5873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3300" y="1341729"/>
            <a:ext cx="9982200" cy="48054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bg-BG" sz="2800" dirty="0"/>
          </a:p>
          <a:p>
            <a:pPr lvl="0"/>
            <a:endParaRPr lang="bg-BG" sz="2800" dirty="0"/>
          </a:p>
          <a:p>
            <a:pPr marL="0" lvl="0" indent="0">
              <a:buNone/>
            </a:pPr>
            <a:endParaRPr lang="bg-BG" sz="2800" dirty="0"/>
          </a:p>
          <a:p>
            <a:pPr marL="0" lvl="0" indent="0">
              <a:buNone/>
            </a:pPr>
            <a:endParaRPr lang="bg-BG" sz="2800" dirty="0"/>
          </a:p>
          <a:p>
            <a:pPr marL="0" lvl="0" indent="0">
              <a:buNone/>
            </a:pPr>
            <a:endParaRPr lang="bg-BG" sz="2800" dirty="0"/>
          </a:p>
        </p:txBody>
      </p:sp>
      <p:sp>
        <p:nvSpPr>
          <p:cNvPr id="5" name="Заглавие 1">
            <a:extLst>
              <a:ext uri="{FF2B5EF4-FFF2-40B4-BE49-F238E27FC236}">
                <a16:creationId xmlns:a16="http://schemas.microsoft.com/office/drawing/2014/main" id="{10E6C59B-3645-B79D-45BB-966A81A63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ОЦЕНЯВАНЕ НА ТЕКСТА – </a:t>
            </a:r>
            <a:r>
              <a:rPr lang="bg-BG" sz="2400" dirty="0">
                <a:solidFill>
                  <a:srgbClr val="FF0000"/>
                </a:solidFill>
              </a:rPr>
              <a:t>ТРЕНИРОВЪЧНИ И ИЗПИТНИ ТЕСТОВЕ </a:t>
            </a:r>
            <a:r>
              <a:rPr lang="bg-BG" sz="2400" dirty="0">
                <a:solidFill>
                  <a:srgbClr val="0070C0"/>
                </a:solidFill>
              </a:rPr>
              <a:t>– Д. Йорданова и др. </a:t>
            </a:r>
            <a:endParaRPr lang="bg-BG" sz="2400" dirty="0"/>
          </a:p>
        </p:txBody>
      </p:sp>
      <p:sp>
        <p:nvSpPr>
          <p:cNvPr id="2" name="Контейнер за номер на слайда 1">
            <a:extLst>
              <a:ext uri="{FF2B5EF4-FFF2-40B4-BE49-F238E27FC236}">
                <a16:creationId xmlns:a16="http://schemas.microsoft.com/office/drawing/2014/main" id="{AD7E64B8-EC4D-AFC1-E624-363B15E6C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61</a:t>
            </a:fld>
            <a:endParaRPr lang="bg-BG" noProof="0" dirty="0"/>
          </a:p>
        </p:txBody>
      </p:sp>
      <p:pic>
        <p:nvPicPr>
          <p:cNvPr id="6" name="Картина 5">
            <a:extLst>
              <a:ext uri="{FF2B5EF4-FFF2-40B4-BE49-F238E27FC236}">
                <a16:creationId xmlns:a16="http://schemas.microsoft.com/office/drawing/2014/main" id="{1EA92AFE-08C6-CC63-F32C-CE2106E645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466" y="1518971"/>
            <a:ext cx="1015506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80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CB366-7E1C-7477-56A7-E10A99866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679E5534-BC06-8629-456C-24389203B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175192" y="5236774"/>
            <a:ext cx="728559" cy="163901"/>
          </a:xfrm>
        </p:spPr>
        <p:txBody>
          <a:bodyPr/>
          <a:lstStyle/>
          <a:p>
            <a:fld id="{0FF54DE5-C571-48E8-A5BC-B369434E2F44}" type="slidenum">
              <a:rPr lang="bg-BG" smtClean="0"/>
              <a:pPr/>
              <a:t>62</a:t>
            </a:fld>
            <a:endParaRPr lang="bg-BG" dirty="0"/>
          </a:p>
        </p:txBody>
      </p:sp>
      <p:sp>
        <p:nvSpPr>
          <p:cNvPr id="9" name="Заглавие 1">
            <a:extLst>
              <a:ext uri="{FF2B5EF4-FFF2-40B4-BE49-F238E27FC236}">
                <a16:creationId xmlns:a16="http://schemas.microsoft.com/office/drawing/2014/main" id="{91CFA310-5294-A3D3-53BE-D009B7BAF018}"/>
              </a:ext>
            </a:extLst>
          </p:cNvPr>
          <p:cNvSpPr txBox="1">
            <a:spLocks/>
          </p:cNvSpPr>
          <p:nvPr/>
        </p:nvSpPr>
        <p:spPr>
          <a:xfrm>
            <a:off x="1169493" y="189186"/>
            <a:ext cx="8780080" cy="1073871"/>
          </a:xfrm>
          <a:prstGeom prst="rect">
            <a:avLst/>
          </a:prstGeom>
        </p:spPr>
        <p:txBody>
          <a:bodyPr vert="horz" lIns="0" tIns="45720" rIns="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2400" dirty="0">
                <a:solidFill>
                  <a:srgbClr val="0070C0"/>
                </a:solidFill>
              </a:rPr>
              <a:t>ПРИМЕРИ ЗА ТЕКСТОВЕ С ПРАВОПИСНИ ГРЕШКИ В </a:t>
            </a:r>
          </a:p>
          <a:p>
            <a:r>
              <a:rPr lang="bg-BG" sz="2400" dirty="0">
                <a:solidFill>
                  <a:srgbClr val="0070C0"/>
                </a:solidFill>
              </a:rPr>
              <a:t>ПОМАГАЛАТА НА „ПРОСВЕТА“ – </a:t>
            </a:r>
            <a:r>
              <a:rPr lang="bg-BG" sz="2400" dirty="0">
                <a:solidFill>
                  <a:srgbClr val="FF0000"/>
                </a:solidFill>
              </a:rPr>
              <a:t>ПРАВОПИС. СТЪПКИ КЪМ УСПЕХА НА НВО </a:t>
            </a:r>
            <a:r>
              <a:rPr lang="bg-BG" sz="2400" dirty="0">
                <a:solidFill>
                  <a:srgbClr val="0070C0"/>
                </a:solidFill>
              </a:rPr>
              <a:t>– Р. Василева и В. </a:t>
            </a:r>
            <a:r>
              <a:rPr lang="bg-BG" sz="2400" dirty="0" err="1">
                <a:solidFill>
                  <a:srgbClr val="0070C0"/>
                </a:solidFill>
              </a:rPr>
              <a:t>Ваканова</a:t>
            </a:r>
            <a:endParaRPr lang="bg-BG" sz="2400" dirty="0">
              <a:solidFill>
                <a:srgbClr val="FF0000"/>
              </a:solidFill>
            </a:endParaRPr>
          </a:p>
        </p:txBody>
      </p:sp>
      <p:pic>
        <p:nvPicPr>
          <p:cNvPr id="5" name="Картина 4">
            <a:extLst>
              <a:ext uri="{FF2B5EF4-FFF2-40B4-BE49-F238E27FC236}">
                <a16:creationId xmlns:a16="http://schemas.microsoft.com/office/drawing/2014/main" id="{FF201E58-A775-9242-BE9B-807122093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493" y="1403115"/>
            <a:ext cx="7887115" cy="5113299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B99F940D-59FB-6E38-88FA-E82789A51D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0981" y="2167412"/>
            <a:ext cx="2484788" cy="370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86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003300" y="1341729"/>
            <a:ext cx="9982200" cy="48054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bg-BG" sz="2800" dirty="0"/>
          </a:p>
          <a:p>
            <a:pPr lvl="0"/>
            <a:endParaRPr lang="bg-BG" sz="2800" dirty="0"/>
          </a:p>
          <a:p>
            <a:pPr marL="0" lvl="0" indent="0">
              <a:buNone/>
            </a:pPr>
            <a:endParaRPr lang="bg-BG" sz="2800" dirty="0"/>
          </a:p>
          <a:p>
            <a:pPr marL="0" lvl="0" indent="0">
              <a:buNone/>
            </a:pPr>
            <a:endParaRPr lang="bg-BG" sz="2800" dirty="0"/>
          </a:p>
          <a:p>
            <a:pPr marL="0" lvl="0" indent="0">
              <a:buNone/>
            </a:pPr>
            <a:endParaRPr lang="bg-BG" sz="2800" dirty="0"/>
          </a:p>
        </p:txBody>
      </p:sp>
      <p:sp>
        <p:nvSpPr>
          <p:cNvPr id="5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ОЦЕНЯВАНЕ НА ТЕКСТА – </a:t>
            </a:r>
            <a:r>
              <a:rPr lang="bg-BG" sz="2400" dirty="0">
                <a:solidFill>
                  <a:srgbClr val="FF0000"/>
                </a:solidFill>
              </a:rPr>
              <a:t>ПРАВОПИС. СТЪПКИ КЪМ УСПЕХА НА НВО </a:t>
            </a:r>
            <a:r>
              <a:rPr lang="bg-BG" sz="2400" dirty="0">
                <a:solidFill>
                  <a:srgbClr val="0070C0"/>
                </a:solidFill>
              </a:rPr>
              <a:t>– Р. Василева и В. </a:t>
            </a:r>
            <a:r>
              <a:rPr lang="bg-BG" sz="2400" dirty="0" err="1">
                <a:solidFill>
                  <a:srgbClr val="0070C0"/>
                </a:solidFill>
              </a:rPr>
              <a:t>Ваканова</a:t>
            </a:r>
            <a:r>
              <a:rPr lang="bg-BG" sz="2400" dirty="0">
                <a:solidFill>
                  <a:srgbClr val="0070C0"/>
                </a:solidFill>
              </a:rPr>
              <a:t> </a:t>
            </a:r>
            <a:endParaRPr lang="bg-BG" sz="2400" dirty="0"/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63</a:t>
            </a:fld>
            <a:endParaRPr lang="bg-BG" noProof="0" dirty="0"/>
          </a:p>
        </p:txBody>
      </p:sp>
      <p:pic>
        <p:nvPicPr>
          <p:cNvPr id="8" name="Картина 7">
            <a:extLst>
              <a:ext uri="{FF2B5EF4-FFF2-40B4-BE49-F238E27FC236}">
                <a16:creationId xmlns:a16="http://schemas.microsoft.com/office/drawing/2014/main" id="{8F8968DF-A026-62A3-CF70-77B48E36A3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183" y="1318936"/>
            <a:ext cx="7582958" cy="482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1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A565C9A0-629A-AB14-C1D2-F92602EBD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FF0000"/>
                </a:solidFill>
              </a:rPr>
              <a:t>Насоки към учениците </a:t>
            </a:r>
            <a:r>
              <a:rPr lang="bg-BG" dirty="0">
                <a:solidFill>
                  <a:srgbClr val="0070C0"/>
                </a:solidFill>
              </a:rPr>
              <a:t>за изпълнение на първата езикова задача за поправяне на правописни грешки в текст</a:t>
            </a:r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588A697C-4724-B114-4170-0A5B3BAF58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sz="2800" dirty="0"/>
              <a:t>Да се съмняват в правописа на всяка дума и да проверяват правописа ѝ.</a:t>
            </a:r>
          </a:p>
          <a:p>
            <a:r>
              <a:rPr lang="bg-BG" sz="2800" dirty="0"/>
              <a:t>Да разпределят времето си разумно, за да успеят да изпълнят всички задачи. </a:t>
            </a:r>
          </a:p>
          <a:p>
            <a:r>
              <a:rPr lang="bg-BG" sz="2800" dirty="0"/>
              <a:t>Да бъдат спокойни и концентрирани по време на изпита. </a:t>
            </a:r>
            <a:endParaRPr lang="en-US" sz="2800" dirty="0"/>
          </a:p>
          <a:p>
            <a:endParaRPr lang="bg-BG" sz="2800" dirty="0"/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AA6E91AD-5D69-8AAC-3A1F-C1F4F3AE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64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450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04900" y="1376412"/>
            <a:ext cx="9982200" cy="48054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/>
              <a:t>Пример за задача с избираем отговор:</a:t>
            </a:r>
          </a:p>
          <a:p>
            <a:pPr marL="0" indent="0" algn="l">
              <a:buNone/>
            </a:pPr>
            <a:r>
              <a:rPr lang="ru-RU" sz="2800" dirty="0"/>
              <a:t> </a:t>
            </a:r>
            <a:r>
              <a:rPr lang="bg-BG" sz="2400" dirty="0"/>
              <a:t>Коя дума е сложна? </a:t>
            </a:r>
          </a:p>
          <a:p>
            <a:pPr marL="0" indent="0" algn="l">
              <a:buNone/>
            </a:pPr>
            <a:r>
              <a:rPr lang="bg-BG" sz="2400" dirty="0"/>
              <a:t>А) риболов</a:t>
            </a:r>
          </a:p>
          <a:p>
            <a:pPr marL="0" indent="0" algn="l">
              <a:buNone/>
            </a:pPr>
            <a:r>
              <a:rPr lang="bg-BG" sz="2400" dirty="0"/>
              <a:t>Б) разписание</a:t>
            </a:r>
          </a:p>
          <a:p>
            <a:pPr marL="0" indent="0" algn="l">
              <a:buNone/>
            </a:pPr>
            <a:r>
              <a:rPr lang="bg-BG" sz="2400" dirty="0"/>
              <a:t>В) преразказ</a:t>
            </a:r>
          </a:p>
        </p:txBody>
      </p:sp>
      <p:sp>
        <p:nvSpPr>
          <p:cNvPr id="5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FF0000"/>
                </a:solidFill>
              </a:rPr>
              <a:t>ПРИМЕРНА ЗАДАЧА </a:t>
            </a:r>
            <a:r>
              <a:rPr lang="bg-BG" sz="2400" dirty="0">
                <a:solidFill>
                  <a:srgbClr val="0070C0"/>
                </a:solidFill>
              </a:rPr>
              <a:t>ПО МОДЕЛА НА МОН ЗА </a:t>
            </a:r>
            <a:r>
              <a:rPr lang="bg-BG" sz="2400" dirty="0">
                <a:solidFill>
                  <a:srgbClr val="FF0000"/>
                </a:solidFill>
              </a:rPr>
              <a:t>ЕЗИКОВИЯ ТЕСТ</a:t>
            </a:r>
            <a:br>
              <a:rPr lang="bg-BG" sz="2400" dirty="0">
                <a:solidFill>
                  <a:srgbClr val="FF0000"/>
                </a:solidFill>
              </a:rPr>
            </a:br>
            <a:endParaRPr lang="bg-BG" sz="2400" dirty="0"/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65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64014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FF0000"/>
                </a:solidFill>
              </a:rPr>
              <a:t>КРИТЕРИИ ЗА ОЦЕНЯВАНЕ </a:t>
            </a:r>
            <a:r>
              <a:rPr lang="bg-BG" sz="2400" dirty="0">
                <a:solidFill>
                  <a:srgbClr val="0070C0"/>
                </a:solidFill>
              </a:rPr>
              <a:t>НА МИНАЛОГОДИШНИЯ ТЕСТ ЗА НВО</a:t>
            </a:r>
            <a:br>
              <a:rPr lang="bg-BG" sz="2400" dirty="0">
                <a:solidFill>
                  <a:srgbClr val="0070C0"/>
                </a:solidFill>
              </a:rPr>
            </a:br>
            <a:endParaRPr lang="bg-BG" sz="2400" dirty="0"/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66</a:t>
            </a:fld>
            <a:endParaRPr lang="bg-BG" noProof="0" dirty="0"/>
          </a:p>
        </p:txBody>
      </p:sp>
      <p:pic>
        <p:nvPicPr>
          <p:cNvPr id="4" name="Картина 3">
            <a:extLst>
              <a:ext uri="{FF2B5EF4-FFF2-40B4-BE49-F238E27FC236}">
                <a16:creationId xmlns:a16="http://schemas.microsoft.com/office/drawing/2014/main" id="{00E32B88-B26E-E295-A851-D9E79863ED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481" y="1393483"/>
            <a:ext cx="10726466" cy="346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69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003300" y="1341729"/>
            <a:ext cx="9982200" cy="48054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bg-BG" sz="2800" dirty="0"/>
          </a:p>
          <a:p>
            <a:pPr lvl="0"/>
            <a:endParaRPr lang="bg-BG" sz="2800" dirty="0"/>
          </a:p>
          <a:p>
            <a:pPr marL="0" lvl="0" indent="0">
              <a:buNone/>
            </a:pPr>
            <a:endParaRPr lang="bg-BG" sz="2800" dirty="0"/>
          </a:p>
          <a:p>
            <a:pPr marL="0" lvl="0" indent="0">
              <a:buNone/>
            </a:pPr>
            <a:endParaRPr lang="bg-BG" sz="2800" dirty="0"/>
          </a:p>
          <a:p>
            <a:pPr marL="0" lvl="0" indent="0">
              <a:buNone/>
            </a:pPr>
            <a:endParaRPr lang="bg-BG" sz="2800" dirty="0"/>
          </a:p>
        </p:txBody>
      </p:sp>
      <p:sp>
        <p:nvSpPr>
          <p:cNvPr id="5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ЗАДАЧИ ЗА ЕЗИКОВ ТЕСТ – </a:t>
            </a:r>
            <a:r>
              <a:rPr lang="bg-BG" sz="2400" dirty="0">
                <a:solidFill>
                  <a:srgbClr val="FF0000"/>
                </a:solidFill>
              </a:rPr>
              <a:t>21 ТЕСТА ПО БЕЛ ЗА ВЪНШНО ОЦЕНЯВАНЕ В 4. КЛАС</a:t>
            </a:r>
            <a:r>
              <a:rPr lang="bg-BG" sz="2400" dirty="0">
                <a:solidFill>
                  <a:srgbClr val="0070C0"/>
                </a:solidFill>
              </a:rPr>
              <a:t> – П. Рангелова </a:t>
            </a:r>
            <a:endParaRPr lang="bg-BG" sz="2400" dirty="0"/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67</a:t>
            </a:fld>
            <a:endParaRPr lang="bg-BG" noProof="0" dirty="0"/>
          </a:p>
        </p:txBody>
      </p:sp>
      <p:pic>
        <p:nvPicPr>
          <p:cNvPr id="9" name="Картина 8">
            <a:extLst>
              <a:ext uri="{FF2B5EF4-FFF2-40B4-BE49-F238E27FC236}">
                <a16:creationId xmlns:a16="http://schemas.microsoft.com/office/drawing/2014/main" id="{1641438B-DE82-80C2-31DD-5E07635E33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6100"/>
          <a:stretch/>
        </p:blipFill>
        <p:spPr>
          <a:xfrm>
            <a:off x="848577" y="1341729"/>
            <a:ext cx="10291646" cy="488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03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003300" y="1341729"/>
            <a:ext cx="9982200" cy="48054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bg-BG" sz="2800" dirty="0"/>
          </a:p>
          <a:p>
            <a:pPr lvl="0"/>
            <a:endParaRPr lang="bg-BG" sz="2800" dirty="0"/>
          </a:p>
          <a:p>
            <a:pPr marL="0" lvl="0" indent="0">
              <a:buNone/>
            </a:pPr>
            <a:endParaRPr lang="bg-BG" sz="2800" dirty="0"/>
          </a:p>
          <a:p>
            <a:pPr marL="0" lvl="0" indent="0">
              <a:buNone/>
            </a:pPr>
            <a:endParaRPr lang="bg-BG" sz="2800" dirty="0"/>
          </a:p>
          <a:p>
            <a:pPr marL="0" lvl="0" indent="0">
              <a:buNone/>
            </a:pPr>
            <a:endParaRPr lang="bg-BG" sz="2800" dirty="0"/>
          </a:p>
        </p:txBody>
      </p:sp>
      <p:sp>
        <p:nvSpPr>
          <p:cNvPr id="5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ЗАДАЧИ ЗА ЕЗИКОВ ТЕСТ – </a:t>
            </a:r>
            <a:r>
              <a:rPr lang="ru-RU" sz="2400" dirty="0">
                <a:solidFill>
                  <a:srgbClr val="FF0000"/>
                </a:solidFill>
              </a:rPr>
              <a:t>ТЕСТОВЕ ПО БЪЛГАРСКИ ЕЗИК И ЛИТЕРАТУРА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>ЗА НВО В 4.КЛАС</a:t>
            </a:r>
            <a:r>
              <a:rPr lang="bg-BG" sz="2400" dirty="0">
                <a:solidFill>
                  <a:srgbClr val="FF0000"/>
                </a:solidFill>
              </a:rPr>
              <a:t> </a:t>
            </a:r>
            <a:r>
              <a:rPr lang="bg-BG" sz="2400" dirty="0">
                <a:solidFill>
                  <a:srgbClr val="0070C0"/>
                </a:solidFill>
              </a:rPr>
              <a:t>– П. Димитрова и др.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68</a:t>
            </a:fld>
            <a:endParaRPr lang="bg-BG" noProof="0" dirty="0"/>
          </a:p>
        </p:txBody>
      </p:sp>
      <p:pic>
        <p:nvPicPr>
          <p:cNvPr id="7" name="Картина 6">
            <a:extLst>
              <a:ext uri="{FF2B5EF4-FFF2-40B4-BE49-F238E27FC236}">
                <a16:creationId xmlns:a16="http://schemas.microsoft.com/office/drawing/2014/main" id="{B637F52A-C3A5-7076-41DA-2DEDD9C7D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640" y="1341729"/>
            <a:ext cx="8216662" cy="5228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4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ЗАДАЧИ ЗА ЕЗИКОВ ТЕСТ – </a:t>
            </a:r>
            <a:r>
              <a:rPr lang="bg-BG" sz="2400" dirty="0">
                <a:solidFill>
                  <a:srgbClr val="FF0000"/>
                </a:solidFill>
              </a:rPr>
              <a:t>ТРЕНИРОВЪЧНИ И ИЗПИТНИ ТЕСТОВЕ </a:t>
            </a:r>
            <a:r>
              <a:rPr lang="bg-BG" sz="2400" dirty="0">
                <a:solidFill>
                  <a:srgbClr val="0070C0"/>
                </a:solidFill>
              </a:rPr>
              <a:t>– Д. Йорданова и др. </a:t>
            </a:r>
            <a:endParaRPr lang="bg-BG" sz="2400" dirty="0"/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69</a:t>
            </a:fld>
            <a:endParaRPr lang="bg-BG" noProof="0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792" y="1464875"/>
            <a:ext cx="11362520" cy="401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06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лавие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НАРЕДБА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№ 11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СЕПТЕМВРИ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2016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г.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ЗА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ОЦЕНЯВАНЕ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 РЕЗУЛТАТИТЕ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ОБУЧЕНИЕТО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УЧЕНИЦИТЕ</a:t>
            </a:r>
            <a:endParaRPr lang="en-US" dirty="0"/>
          </a:p>
        </p:txBody>
      </p:sp>
      <p:sp>
        <p:nvSpPr>
          <p:cNvPr id="14" name="Контейнер на съдържание 13"/>
          <p:cNvSpPr>
            <a:spLocks noGrp="1"/>
          </p:cNvSpPr>
          <p:nvPr>
            <p:ph idx="1"/>
          </p:nvPr>
        </p:nvSpPr>
        <p:spPr>
          <a:xfrm>
            <a:off x="1103382" y="1330695"/>
            <a:ext cx="9982200" cy="4572000"/>
          </a:xfrm>
        </p:spPr>
        <p:txBody>
          <a:bodyPr rtlCol="0">
            <a:noAutofit/>
          </a:bodyPr>
          <a:lstStyle/>
          <a:p>
            <a:pPr marL="0" indent="0">
              <a:buNone/>
            </a:pPr>
            <a:r>
              <a:rPr lang="ru-RU" sz="2400" dirty="0"/>
              <a:t>Чл. 54. (1) </a:t>
            </a:r>
            <a:r>
              <a:rPr lang="ru-RU" sz="2400" b="1" dirty="0" err="1"/>
              <a:t>Резултатите</a:t>
            </a:r>
            <a:r>
              <a:rPr lang="ru-RU" sz="2400" dirty="0"/>
              <a:t> от всяко </a:t>
            </a:r>
            <a:r>
              <a:rPr lang="ru-RU" sz="2400" dirty="0" err="1"/>
              <a:t>национално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r>
              <a:rPr lang="ru-RU" sz="2400" dirty="0"/>
              <a:t> се </a:t>
            </a:r>
            <a:r>
              <a:rPr lang="ru-RU" sz="2400" b="1" dirty="0" err="1"/>
              <a:t>анализират</a:t>
            </a:r>
            <a:r>
              <a:rPr lang="ru-RU" sz="2400" dirty="0"/>
              <a:t> на </a:t>
            </a:r>
            <a:r>
              <a:rPr lang="ru-RU" sz="2400" dirty="0" err="1"/>
              <a:t>училищно</a:t>
            </a:r>
            <a:r>
              <a:rPr lang="ru-RU" sz="2400" dirty="0"/>
              <a:t>, </a:t>
            </a:r>
            <a:r>
              <a:rPr lang="ru-RU" sz="2400" dirty="0" err="1"/>
              <a:t>регионално</a:t>
            </a:r>
            <a:r>
              <a:rPr lang="ru-RU" sz="2400" dirty="0"/>
              <a:t> и </a:t>
            </a:r>
            <a:r>
              <a:rPr lang="ru-RU" sz="2400" dirty="0" err="1"/>
              <a:t>национално</a:t>
            </a:r>
            <a:r>
              <a:rPr lang="ru-RU" sz="2400" dirty="0"/>
              <a:t> </a:t>
            </a:r>
            <a:r>
              <a:rPr lang="ru-RU" sz="2400" dirty="0" err="1"/>
              <a:t>равнище</a:t>
            </a:r>
            <a:r>
              <a:rPr lang="ru-RU" sz="2400" dirty="0"/>
              <a:t>. </a:t>
            </a:r>
          </a:p>
          <a:p>
            <a:pPr marL="0" indent="0">
              <a:buNone/>
            </a:pPr>
            <a:r>
              <a:rPr lang="ru-RU" sz="2400" dirty="0"/>
              <a:t>(2) </a:t>
            </a:r>
            <a:r>
              <a:rPr lang="ru-RU" sz="2400" b="1" dirty="0" err="1"/>
              <a:t>Информацията</a:t>
            </a:r>
            <a:r>
              <a:rPr lang="ru-RU" sz="2400" b="1" dirty="0"/>
              <a:t> за </a:t>
            </a:r>
            <a:r>
              <a:rPr lang="ru-RU" sz="2400" b="1" dirty="0" err="1"/>
              <a:t>резултатите</a:t>
            </a:r>
            <a:r>
              <a:rPr lang="ru-RU" sz="2400" b="1" dirty="0"/>
              <a:t> </a:t>
            </a:r>
            <a:r>
              <a:rPr lang="ru-RU" sz="2400" dirty="0"/>
              <a:t>от </a:t>
            </a:r>
            <a:r>
              <a:rPr lang="ru-RU" sz="2400" dirty="0" err="1"/>
              <a:t>националното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r>
              <a:rPr lang="ru-RU" sz="2400" dirty="0"/>
              <a:t> </a:t>
            </a:r>
            <a:r>
              <a:rPr lang="ru-RU" sz="2400" b="1" dirty="0"/>
              <a:t>се </a:t>
            </a:r>
            <a:r>
              <a:rPr lang="ru-RU" sz="2400" b="1" dirty="0" err="1"/>
              <a:t>визуализира</a:t>
            </a:r>
            <a:r>
              <a:rPr lang="ru-RU" sz="2400" b="1" dirty="0"/>
              <a:t> чрез </a:t>
            </a:r>
            <a:r>
              <a:rPr lang="ru-RU" sz="2400" b="1" dirty="0" err="1"/>
              <a:t>информационна</a:t>
            </a:r>
            <a:r>
              <a:rPr lang="ru-RU" sz="2400" b="1" dirty="0"/>
              <a:t> система </a:t>
            </a:r>
            <a:r>
              <a:rPr lang="ru-RU" sz="2400" dirty="0"/>
              <a:t>с цел </a:t>
            </a:r>
            <a:r>
              <a:rPr lang="ru-RU" sz="2400" dirty="0" err="1"/>
              <a:t>разработване</a:t>
            </a:r>
            <a:r>
              <a:rPr lang="ru-RU" sz="2400" dirty="0"/>
              <a:t> на политики на </a:t>
            </a:r>
            <a:r>
              <a:rPr lang="ru-RU" sz="2400" dirty="0" err="1"/>
              <a:t>съответното</a:t>
            </a:r>
            <a:r>
              <a:rPr lang="ru-RU" sz="2400" dirty="0"/>
              <a:t> </a:t>
            </a:r>
            <a:r>
              <a:rPr lang="ru-RU" sz="2400" dirty="0" err="1"/>
              <a:t>равнище</a:t>
            </a:r>
            <a:r>
              <a:rPr lang="ru-RU" sz="2400" dirty="0"/>
              <a:t>.</a:t>
            </a:r>
          </a:p>
          <a:p>
            <a:pPr marL="0" indent="0">
              <a:buNone/>
            </a:pPr>
            <a:r>
              <a:rPr lang="ru-RU" sz="2400" dirty="0"/>
              <a:t>(3) </a:t>
            </a:r>
            <a:r>
              <a:rPr lang="ru-RU" sz="2400" dirty="0" err="1"/>
              <a:t>Информационната</a:t>
            </a:r>
            <a:r>
              <a:rPr lang="ru-RU" sz="2400" dirty="0"/>
              <a:t> система </a:t>
            </a:r>
            <a:r>
              <a:rPr lang="ru-RU" sz="2400" dirty="0" err="1"/>
              <a:t>дава</a:t>
            </a:r>
            <a:r>
              <a:rPr lang="ru-RU" sz="2400" dirty="0"/>
              <a:t> </a:t>
            </a:r>
            <a:r>
              <a:rPr lang="ru-RU" sz="2400" dirty="0" err="1"/>
              <a:t>възможност</a:t>
            </a:r>
            <a:r>
              <a:rPr lang="ru-RU" sz="2400" dirty="0"/>
              <a:t> </a:t>
            </a:r>
            <a:r>
              <a:rPr lang="ru-RU" sz="2400" b="1" dirty="0"/>
              <a:t>всяко училище да </a:t>
            </a:r>
            <a:r>
              <a:rPr lang="ru-RU" sz="2400" b="1" dirty="0" err="1"/>
              <a:t>генерира</a:t>
            </a:r>
            <a:r>
              <a:rPr lang="ru-RU" sz="2400" b="1" dirty="0"/>
              <a:t> </a:t>
            </a:r>
            <a:r>
              <a:rPr lang="ru-RU" sz="2400" b="1" dirty="0" err="1"/>
              <a:t>следните</a:t>
            </a:r>
            <a:r>
              <a:rPr lang="ru-RU" sz="2400" b="1" dirty="0"/>
              <a:t> </a:t>
            </a:r>
            <a:r>
              <a:rPr lang="ru-RU" sz="2400" b="1" dirty="0" err="1"/>
              <a:t>данни</a:t>
            </a:r>
            <a:r>
              <a:rPr lang="ru-RU" sz="2400" dirty="0"/>
              <a:t>: </a:t>
            </a:r>
            <a:r>
              <a:rPr lang="ru-RU" sz="2400" dirty="0" err="1"/>
              <a:t>средните</a:t>
            </a:r>
            <a:r>
              <a:rPr lang="ru-RU" sz="2400" dirty="0"/>
              <a:t> </a:t>
            </a:r>
            <a:r>
              <a:rPr lang="ru-RU" sz="2400" dirty="0" err="1"/>
              <a:t>резултати</a:t>
            </a:r>
            <a:r>
              <a:rPr lang="ru-RU" sz="2400" dirty="0"/>
              <a:t> на </a:t>
            </a:r>
            <a:r>
              <a:rPr lang="ru-RU" sz="2400" dirty="0" err="1"/>
              <a:t>училището</a:t>
            </a:r>
            <a:r>
              <a:rPr lang="ru-RU" sz="2400" dirty="0"/>
              <a:t> от </a:t>
            </a:r>
            <a:r>
              <a:rPr lang="ru-RU" sz="2400" dirty="0" err="1"/>
              <a:t>националното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r>
              <a:rPr lang="ru-RU" sz="2400" dirty="0"/>
              <a:t>, </a:t>
            </a:r>
            <a:r>
              <a:rPr lang="ru-RU" sz="2400" dirty="0" err="1"/>
              <a:t>средните</a:t>
            </a:r>
            <a:r>
              <a:rPr lang="ru-RU" sz="2400" dirty="0"/>
              <a:t> </a:t>
            </a:r>
            <a:r>
              <a:rPr lang="ru-RU" sz="2400" dirty="0" err="1"/>
              <a:t>резултати</a:t>
            </a:r>
            <a:r>
              <a:rPr lang="ru-RU" sz="2400" dirty="0"/>
              <a:t> за </a:t>
            </a:r>
            <a:r>
              <a:rPr lang="ru-RU" sz="2400" dirty="0" err="1"/>
              <a:t>областта</a:t>
            </a:r>
            <a:r>
              <a:rPr lang="ru-RU" sz="2400" dirty="0"/>
              <a:t>, </a:t>
            </a:r>
            <a:r>
              <a:rPr lang="ru-RU" sz="2400" dirty="0" err="1"/>
              <a:t>средните</a:t>
            </a:r>
            <a:r>
              <a:rPr lang="ru-RU" sz="2400" dirty="0"/>
              <a:t> </a:t>
            </a:r>
            <a:r>
              <a:rPr lang="ru-RU" sz="2400" dirty="0" err="1"/>
              <a:t>резултати</a:t>
            </a:r>
            <a:r>
              <a:rPr lang="ru-RU" sz="2400" dirty="0"/>
              <a:t> за </a:t>
            </a:r>
            <a:r>
              <a:rPr lang="ru-RU" sz="2400" dirty="0" err="1"/>
              <a:t>страната</a:t>
            </a:r>
            <a:r>
              <a:rPr lang="ru-RU" sz="2400" dirty="0"/>
              <a:t>, </a:t>
            </a:r>
            <a:r>
              <a:rPr lang="ru-RU" sz="2400" dirty="0" err="1"/>
              <a:t>представяне</a:t>
            </a:r>
            <a:r>
              <a:rPr lang="ru-RU" sz="2400" dirty="0"/>
              <a:t> на </a:t>
            </a:r>
            <a:r>
              <a:rPr lang="ru-RU" sz="2400" dirty="0" err="1"/>
              <a:t>средните</a:t>
            </a:r>
            <a:r>
              <a:rPr lang="ru-RU" sz="2400" dirty="0"/>
              <a:t> </a:t>
            </a:r>
            <a:r>
              <a:rPr lang="ru-RU" sz="2400" dirty="0" err="1"/>
              <a:t>резултати</a:t>
            </a:r>
            <a:r>
              <a:rPr lang="ru-RU" sz="2400" dirty="0"/>
              <a:t> на </a:t>
            </a:r>
            <a:r>
              <a:rPr lang="ru-RU" sz="2400" dirty="0" err="1"/>
              <a:t>учениците</a:t>
            </a:r>
            <a:r>
              <a:rPr lang="ru-RU" sz="2400" dirty="0"/>
              <a:t> по пол. </a:t>
            </a:r>
            <a:endParaRPr lang="en-US" sz="2400" dirty="0"/>
          </a:p>
          <a:p>
            <a:pPr marL="0" indent="0">
              <a:buNone/>
            </a:pPr>
            <a:r>
              <a:rPr lang="ru-RU" sz="2400" dirty="0"/>
              <a:t>(4) </a:t>
            </a:r>
            <a:r>
              <a:rPr lang="ru-RU" sz="2400" b="1" dirty="0" err="1"/>
              <a:t>Училището</a:t>
            </a:r>
            <a:r>
              <a:rPr lang="ru-RU" sz="2400" b="1" dirty="0"/>
              <a:t> </a:t>
            </a:r>
            <a:r>
              <a:rPr lang="ru-RU" sz="2400" b="1" dirty="0" err="1"/>
              <a:t>оповестява</a:t>
            </a:r>
            <a:r>
              <a:rPr lang="ru-RU" sz="2400" b="1" dirty="0"/>
              <a:t> публично </a:t>
            </a:r>
            <a:r>
              <a:rPr lang="ru-RU" sz="2400" dirty="0" err="1"/>
              <a:t>данните</a:t>
            </a:r>
            <a:r>
              <a:rPr lang="ru-RU" sz="2400" dirty="0"/>
              <a:t> по ал. 3. 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7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93048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F5225CE6-9023-E054-A4E1-BE1BC1614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FF0000"/>
                </a:solidFill>
              </a:rPr>
              <a:t>Насоки към учениците </a:t>
            </a:r>
            <a:r>
              <a:rPr lang="bg-BG" dirty="0">
                <a:solidFill>
                  <a:srgbClr val="0070C0"/>
                </a:solidFill>
              </a:rPr>
              <a:t>за решаване на задачи с избираем отговор</a:t>
            </a:r>
            <a:endParaRPr lang="bg-BG" dirty="0"/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32DEB3BB-559E-D272-DD65-76E078CFD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3460" y="1429110"/>
            <a:ext cx="9982200" cy="45720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bg-BG" sz="2400" dirty="0"/>
              <a:t>Учениците да прочетат внимателно условието на съответната задача и 3-те възможни отговора.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bg-BG" sz="2400" dirty="0"/>
              <a:t>Да сравнят всеки отговор с условието на задачата, за да открият кой е правилният.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bg-BG" sz="2400" dirty="0"/>
              <a:t>Да елиминират отговорите, за които са сигурни, че са грешни.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bg-BG" sz="2400" dirty="0"/>
              <a:t>Ако се затрудняват да отговорят, не е нужно да губят време, а да оставят въпроса за накрая и да преминат към следващата задача.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bg-BG" sz="2400" dirty="0"/>
              <a:t>Да не оставят задачи без отговор дори да се колебаят.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bg-BG" sz="2400" dirty="0"/>
              <a:t>Да знаят според инструкциите как да отбелязват верния отговор в бланката и ако изберат грешен отговор, как да го поправят.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bg-BG" sz="2400" dirty="0"/>
              <a:t>Ако приключат по-рано, да не бързат да предават писмената работа, а да си я прегледат. </a:t>
            </a:r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1023CDCF-5E9B-61F0-703F-5150E506F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70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8042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0946B183-2895-50C2-9C99-AB8638C25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FF0000"/>
                </a:solidFill>
              </a:rPr>
              <a:t>ЕЗИКОВИ ЗАДАЧИ СЪС СВОБОДЕН ОТГОВОР </a:t>
            </a:r>
            <a:r>
              <a:rPr lang="bg-BG" dirty="0">
                <a:solidFill>
                  <a:srgbClr val="0070C0"/>
                </a:solidFill>
              </a:rPr>
              <a:t>В НЯКОИ ПОМАГАЛА</a:t>
            </a:r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4E644D4E-0BEB-E2AE-D5E9-2D184D282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sz="2800" dirty="0"/>
              <a:t>Основанието за това са следните проверявани компетентности според новия модел на МОН, които изискват изпълнение в практически план:</a:t>
            </a:r>
          </a:p>
          <a:p>
            <a:r>
              <a:rPr lang="bg-BG" sz="2800" dirty="0"/>
              <a:t>Образуване на нови думи с изучените морфеми.</a:t>
            </a:r>
          </a:p>
          <a:p>
            <a:r>
              <a:rPr lang="bg-BG" sz="2800" dirty="0"/>
              <a:t>Образуване на различни по цел на изказване и по състав изречения.</a:t>
            </a:r>
          </a:p>
          <a:p>
            <a:r>
              <a:rPr lang="bg-BG" sz="2800" dirty="0"/>
              <a:t>Практическо прилагане на правила за общуване в интернет и чрез електронни средства.</a:t>
            </a:r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3D6FF100-2D69-4762-B660-7EB976260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71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0072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1D9158-5F2A-EBD6-209C-C0631A645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6C4BAF5C-9264-8B48-8881-C8E88B735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FF0000"/>
                </a:solidFill>
              </a:rPr>
              <a:t>ПРИМЕРИ ЗА ЕЗИКОВИ ЗАДАЧИ СЪС СВОБОДЕН ОТГОВОР </a:t>
            </a:r>
            <a:r>
              <a:rPr lang="bg-BG" dirty="0"/>
              <a:t>В </a:t>
            </a:r>
            <a:r>
              <a:rPr lang="bg-BG" dirty="0">
                <a:solidFill>
                  <a:srgbClr val="0070C0"/>
                </a:solidFill>
              </a:rPr>
              <a:t>21 ТЕСТА – П. Рангелова</a:t>
            </a:r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E8E7D710-903E-651F-24B0-F109A7070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72</a:t>
            </a:fld>
            <a:endParaRPr lang="bg-BG" dirty="0"/>
          </a:p>
        </p:txBody>
      </p:sp>
      <p:pic>
        <p:nvPicPr>
          <p:cNvPr id="8" name="Картина 7">
            <a:extLst>
              <a:ext uri="{FF2B5EF4-FFF2-40B4-BE49-F238E27FC236}">
                <a16:creationId xmlns:a16="http://schemas.microsoft.com/office/drawing/2014/main" id="{C7B4AA54-DD2E-B5CD-BF15-885BF980A8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39" y="1592837"/>
            <a:ext cx="11910321" cy="200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33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1483C0-FE68-0552-0834-E981F98BE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5AF09372-5249-6509-A404-4214B8278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FF0000"/>
                </a:solidFill>
              </a:rPr>
              <a:t>ПРИМЕРИ ЗА ЕЗИКОВИ ЗАДАЧИ СЪС СВОБОДЕН ОТГОВОР </a:t>
            </a:r>
            <a:r>
              <a:rPr lang="bg-BG" dirty="0"/>
              <a:t>В </a:t>
            </a:r>
            <a:r>
              <a:rPr lang="bg-BG" sz="2800" dirty="0">
                <a:solidFill>
                  <a:srgbClr val="0070C0"/>
                </a:solidFill>
              </a:rPr>
              <a:t>ТЕСТОВЕ ПО БЕЛ ЗА НВО В 4. КЛАС – П. Димитрова и др.</a:t>
            </a:r>
            <a:endParaRPr lang="bg-BG" dirty="0"/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94052B4D-AE71-3773-E637-30490F0C7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bg-BG" smtClean="0"/>
              <a:pPr/>
              <a:t>73</a:t>
            </a:fld>
            <a:endParaRPr lang="bg-BG" dirty="0"/>
          </a:p>
        </p:txBody>
      </p:sp>
      <p:pic>
        <p:nvPicPr>
          <p:cNvPr id="10" name="Картина 9">
            <a:extLst>
              <a:ext uri="{FF2B5EF4-FFF2-40B4-BE49-F238E27FC236}">
                <a16:creationId xmlns:a16="http://schemas.microsoft.com/office/drawing/2014/main" id="{9E067038-9820-39E1-B8BB-DF8DB31646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11" y="1468540"/>
            <a:ext cx="11109978" cy="333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52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708575"/>
              </p:ext>
            </p:extLst>
          </p:nvPr>
        </p:nvGraphicFramePr>
        <p:xfrm>
          <a:off x="539448" y="1436813"/>
          <a:ext cx="10908906" cy="44617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27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818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4102">
                <a:tc>
                  <a:txBody>
                    <a:bodyPr/>
                    <a:lstStyle/>
                    <a:p>
                      <a:pPr indent="254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g-BG" sz="2400" dirty="0">
                          <a:effectLst/>
                        </a:rPr>
                        <a:t>Област на</a:t>
                      </a:r>
                      <a:endParaRPr lang="bg-BG" sz="1800" dirty="0">
                        <a:effectLst/>
                      </a:endParaRPr>
                    </a:p>
                    <a:p>
                      <a:pPr indent="254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g-BG" sz="2400" dirty="0">
                          <a:effectLst/>
                        </a:rPr>
                        <a:t>компетентност</a:t>
                      </a:r>
                      <a:endParaRPr lang="bg-BG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2400" dirty="0">
                          <a:effectLst/>
                        </a:rPr>
                        <a:t>Проверявани компетентности</a:t>
                      </a:r>
                      <a:endParaRPr lang="bg-BG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4245">
                <a:tc>
                  <a:txBody>
                    <a:bodyPr/>
                    <a:lstStyle/>
                    <a:p>
                      <a:pPr indent="254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g-BG" sz="2400" dirty="0">
                          <a:effectLst/>
                        </a:rPr>
                        <a:t>Литературни компетентности</a:t>
                      </a:r>
                      <a:endParaRPr lang="bg-BG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Записване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собствен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коментар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 отговор на </a:t>
                      </a:r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въпроси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свързани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със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съдържанието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 </a:t>
                      </a:r>
                      <a:r>
                        <a:rPr lang="ru-RU" sz="2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прочетения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текст.</a:t>
                      </a:r>
                    </a:p>
                    <a:p>
                      <a:r>
                        <a:rPr lang="ru-RU" sz="2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Откриване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епитет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или 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повторение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или 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сравнение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ru-RU" sz="2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Откриване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значението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непознати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думи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 контекста 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 </a:t>
                      </a:r>
                      <a:r>
                        <a:rPr lang="ru-RU" sz="2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произведението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Коментиране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факти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 идеи 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 чужд текст.</a:t>
                      </a:r>
                    </a:p>
                    <a:p>
                      <a:r>
                        <a:rPr lang="ru-RU" sz="2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Записване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умозаключения и изводи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свързани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със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съдържанието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с </a:t>
                      </a:r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езика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и/или </a:t>
                      </a:r>
                      <a:r>
                        <a:rPr lang="ru-RU" sz="2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със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структурата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текста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Извличане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конкретна информация 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 текст.</a:t>
                      </a:r>
                    </a:p>
                    <a:p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Доказване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2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смисъла</a:t>
                      </a:r>
                      <a:r>
                        <a:rPr lang="ru-RU" sz="2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 </a:t>
                      </a:r>
                      <a:r>
                        <a:rPr lang="ru-RU" sz="2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прочетеното</a:t>
                      </a:r>
                      <a:r>
                        <a:rPr lang="ru-RU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indent="254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bg-BG" sz="2000" dirty="0">
                        <a:effectLst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ПРОВЕРЯВАНО УЧЕБНО СЪДЪРЖАНИЕ КЪМ </a:t>
            </a:r>
            <a:r>
              <a:rPr lang="bg-BG" sz="2400" dirty="0">
                <a:solidFill>
                  <a:srgbClr val="FF0000"/>
                </a:solidFill>
              </a:rPr>
              <a:t>ВТОРАТА ЧАСТ ОТ ТЕСТА – ТЕКСТ ЗА ЧЕТЕНЕ С РАЗБИРАНЕ</a:t>
            </a:r>
            <a:endParaRPr lang="bg-BG" sz="2400" dirty="0"/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74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50842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 ТЕКСТ ЗА ЧЕТЕНЕ С РАЗБИРАНЕ ПО МОДЕЛА НА МОН И ЗАДАЧИ КЪМ НЕГО   </a:t>
            </a:r>
            <a:br>
              <a:rPr lang="ru-RU" sz="2400" dirty="0">
                <a:solidFill>
                  <a:srgbClr val="0070C0"/>
                </a:solidFill>
              </a:rPr>
            </a:b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75</a:t>
            </a:fld>
            <a:endParaRPr lang="bg-BG" noProof="0" dirty="0"/>
          </a:p>
        </p:txBody>
      </p:sp>
      <p:sp>
        <p:nvSpPr>
          <p:cNvPr id="5" name="Текстово поле 4">
            <a:extLst>
              <a:ext uri="{FF2B5EF4-FFF2-40B4-BE49-F238E27FC236}">
                <a16:creationId xmlns:a16="http://schemas.microsoft.com/office/drawing/2014/main" id="{B1E41590-E0A4-F422-667F-88FECF8B19B6}"/>
              </a:ext>
            </a:extLst>
          </p:cNvPr>
          <p:cNvSpPr txBox="1"/>
          <p:nvPr/>
        </p:nvSpPr>
        <p:spPr>
          <a:xfrm>
            <a:off x="1104898" y="1385560"/>
            <a:ext cx="1024382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640" algn="just"/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Ако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някой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те попита от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какво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прави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хартията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как би отговорил? От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дърво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разбира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се! И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ще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бъдеш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напълно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прав,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защото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обикновената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хартия,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която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използваме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произвежда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именно от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дървесни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влакна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Всичко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започва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от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отсеченото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дърво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което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изпраща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във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фабриката. Там след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преработка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превръща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в малки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дървесни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парченца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Към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тях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се добавя вода и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получава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каша.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Тази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смес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разстила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и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когато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влакната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изсъхнат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те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превръщат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в лист хартия. И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така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хартията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изработва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от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близо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2000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години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algn="l"/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Днес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обаче хартия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произвежда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и от...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камък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„От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камък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?!“ –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ще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възкликнеш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Да, вече и от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камък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marR="610" algn="just"/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Преди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около 30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години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след много усилия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китайските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учени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първи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открили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как да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произвеждат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хартия от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камък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Първо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камъкът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(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варовик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– вид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мека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скала)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стрива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на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фин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прах. После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смесва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с вещество,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което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слепва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като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лепило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частиците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на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камъка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734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39D985-BB32-58B2-1C38-1B2CA0049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2A42229C-D379-98A3-C9E1-12D740512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 ТЕКСТ ЗА ЧЕТЕНЕ С РАЗБИРАНЕ ПО МОДЕЛА НА МОН И ЗАДАЧИ КЪМ НЕГО   </a:t>
            </a:r>
            <a:br>
              <a:rPr lang="ru-RU" sz="2400" dirty="0">
                <a:solidFill>
                  <a:srgbClr val="0070C0"/>
                </a:solidFill>
              </a:rPr>
            </a:b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5AAFF5F1-D6D2-34E9-11A1-28F57C7CB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76</a:t>
            </a:fld>
            <a:endParaRPr lang="bg-BG" noProof="0" dirty="0"/>
          </a:p>
        </p:txBody>
      </p:sp>
      <p:sp>
        <p:nvSpPr>
          <p:cNvPr id="5" name="Текстово поле 4">
            <a:extLst>
              <a:ext uri="{FF2B5EF4-FFF2-40B4-BE49-F238E27FC236}">
                <a16:creationId xmlns:a16="http://schemas.microsoft.com/office/drawing/2014/main" id="{CE2DE23D-6631-4C13-70FB-D051752D3B1A}"/>
              </a:ext>
            </a:extLst>
          </p:cNvPr>
          <p:cNvSpPr txBox="1"/>
          <p:nvPr/>
        </p:nvSpPr>
        <p:spPr>
          <a:xfrm>
            <a:off x="1104898" y="1385560"/>
            <a:ext cx="1024382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590" algn="just"/>
            <a:r>
              <a:rPr lang="ru-RU" sz="2400" b="0" i="1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Каменната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хартия е много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бяла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трудно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разкъсва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и е водоустойчива. Но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това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с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което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най-много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превъзхожда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обикновената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начинът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по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който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произвежда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Направата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на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каменната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хартия не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застрашава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околната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среда. Необходимо е много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по-малко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количество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електроенергия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Не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изсичат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дървета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не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използва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вода, не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изхвърлят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отпадъчни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води и не се отделят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вредни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газове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За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направата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ѝ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използват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каменни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остатъци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от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други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производства.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Тя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може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да се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рециклира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многократно,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докато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обикновената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хартия – само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седем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пъти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algn="l"/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Недостатъкът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на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каменната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хартия е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свързан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с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мекотата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ѝ.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Тя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е много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по-мека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и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еластична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от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обикновената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хартия.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Понякога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това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създава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главоболие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на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печатарите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algn="l"/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  В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България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има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много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каменни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остатъци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А след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като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имаме материал на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разположение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, то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може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да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произвеждаме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евтина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и </a:t>
            </a:r>
            <a:r>
              <a:rPr lang="ru-RU" sz="24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качествена</a:t>
            </a:r>
            <a:r>
              <a:rPr lang="ru-RU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хартия.</a:t>
            </a:r>
          </a:p>
          <a:p>
            <a:pPr algn="l"/>
            <a:r>
              <a:rPr lang="bg-BG" sz="24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						</a:t>
            </a:r>
            <a:r>
              <a:rPr lang="bg-BG" sz="2400" b="0" i="1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По материали от интернет</a:t>
            </a:r>
          </a:p>
        </p:txBody>
      </p:sp>
    </p:spTree>
    <p:extLst>
      <p:ext uri="{BB962C8B-B14F-4D97-AF65-F5344CB8AC3E}">
        <p14:creationId xmlns:p14="http://schemas.microsoft.com/office/powerpoint/2010/main" val="167371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1A169-D5BC-9E4F-9216-2739A991B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4FA982E7-CA8A-0C86-76F7-E7C7ED51B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 ПРИМЕР ЗА ЗАДАЧА С КРАТЪК СВОБОДЕН ОТГОВОР</a:t>
            </a:r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90C46099-2F16-AAE8-A174-81864E842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77</a:t>
            </a:fld>
            <a:endParaRPr lang="bg-BG" noProof="0" dirty="0"/>
          </a:p>
        </p:txBody>
      </p:sp>
      <p:sp>
        <p:nvSpPr>
          <p:cNvPr id="5" name="Текстово поле 4">
            <a:extLst>
              <a:ext uri="{FF2B5EF4-FFF2-40B4-BE49-F238E27FC236}">
                <a16:creationId xmlns:a16="http://schemas.microsoft.com/office/drawing/2014/main" id="{3FCB0BAC-2EDD-C7EE-0315-FF78E069227D}"/>
              </a:ext>
            </a:extLst>
          </p:cNvPr>
          <p:cNvSpPr txBox="1"/>
          <p:nvPr/>
        </p:nvSpPr>
        <p:spPr>
          <a:xfrm>
            <a:off x="1104898" y="1385560"/>
            <a:ext cx="1024382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По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какво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каменната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хартия се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различава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от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обикновената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? Запиши три </a:t>
            </a:r>
            <a:r>
              <a:rPr lang="ru-RU" sz="2800" b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неща</a:t>
            </a:r>
            <a:r>
              <a:rPr lang="ru-RU" sz="2800" b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684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105659" y="136525"/>
            <a:ext cx="9980682" cy="1073871"/>
          </a:xfrm>
        </p:spPr>
        <p:txBody>
          <a:bodyPr>
            <a:normAutofit fontScale="90000"/>
          </a:bodyPr>
          <a:lstStyle/>
          <a:p>
            <a:r>
              <a:rPr lang="bg-BG" sz="2400" dirty="0">
                <a:solidFill>
                  <a:srgbClr val="FF0000"/>
                </a:solidFill>
              </a:rPr>
              <a:t>КРИТЕРИИ ЗА ОЦЕНЯВАНЕ </a:t>
            </a:r>
            <a:r>
              <a:rPr lang="bg-BG" sz="2400" dirty="0">
                <a:solidFill>
                  <a:srgbClr val="0070C0"/>
                </a:solidFill>
              </a:rPr>
              <a:t>КЪМ</a:t>
            </a:r>
            <a:r>
              <a:rPr lang="bg-BG" sz="2400" dirty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0070C0"/>
                </a:solidFill>
              </a:rPr>
              <a:t>ТЕКСТА ЗА ЧЕТЕНЕ С РАЗБИРАНЕ </a:t>
            </a:r>
            <a:r>
              <a:rPr lang="bg-BG" sz="2400" dirty="0">
                <a:solidFill>
                  <a:srgbClr val="00588E"/>
                </a:solidFill>
              </a:rPr>
              <a:t>ОТ МИНАЛОГОДИШНИЯ ТЕСТ</a:t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78</a:t>
            </a:fld>
            <a:endParaRPr lang="bg-BG" noProof="0" dirty="0"/>
          </a:p>
        </p:txBody>
      </p:sp>
      <p:graphicFrame>
        <p:nvGraphicFramePr>
          <p:cNvPr id="5" name="Обект 4">
            <a:extLst>
              <a:ext uri="{FF2B5EF4-FFF2-40B4-BE49-F238E27FC236}">
                <a16:creationId xmlns:a16="http://schemas.microsoft.com/office/drawing/2014/main" id="{CBE0D6F9-F604-A3E4-8665-B543E02CB3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159387"/>
              </p:ext>
            </p:extLst>
          </p:nvPr>
        </p:nvGraphicFramePr>
        <p:xfrm>
          <a:off x="563047" y="2103593"/>
          <a:ext cx="10729073" cy="870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Пакетиращ обект на обвивката" showAsIcon="1" r:id="rId2" imgW="6377718" imgH="518037" progId="Package">
                  <p:embed/>
                </p:oleObj>
              </mc:Choice>
              <mc:Fallback>
                <p:oleObj name="Пакетиращ обект на обвивката" showAsIcon="1" r:id="rId2" imgW="6377718" imgH="518037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047" y="2103593"/>
                        <a:ext cx="10729073" cy="8707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204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sz="2800" b="1" dirty="0"/>
              <a:t>Догони ме</a:t>
            </a:r>
          </a:p>
          <a:p>
            <a:pPr marL="0" indent="0">
              <a:buNone/>
            </a:pPr>
            <a:r>
              <a:rPr lang="bg-BG" sz="2800" dirty="0"/>
              <a:t>Учителят чете текст, като увеличава скоростта – от 80 до 160 думи в минута. Спира внезапно и проверява, като посочва ученик, който прочита следващата дума.</a:t>
            </a:r>
          </a:p>
          <a:p>
            <a:pPr marL="0" indent="0">
              <a:buNone/>
            </a:pPr>
            <a:r>
              <a:rPr lang="bg-BG" sz="2800" b="1" dirty="0"/>
              <a:t>Открий мястото</a:t>
            </a:r>
          </a:p>
          <a:p>
            <a:pPr marL="0" indent="0">
              <a:buNone/>
            </a:pPr>
            <a:r>
              <a:rPr lang="bg-BG" sz="2800" dirty="0"/>
              <a:t>Учителят прочита дума или изречение от текста, а учениците трябва бързо да намерят мястото. Доказва се, като се прочете следващата дума или изречение.</a:t>
            </a:r>
          </a:p>
          <a:p>
            <a:pPr marL="0" indent="0">
              <a:buNone/>
            </a:pPr>
            <a:endParaRPr lang="bg-BG" sz="2400" dirty="0"/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СКОРОСТНО ЧЕТЕНЕ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79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66007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лавие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НАРЕДБА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№ 11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СЕПТЕМВРИ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2016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г.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ЗА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ОЦЕНЯВАНЕ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 РЕЗУЛТАТИТЕ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ОБУЧЕНИЕТО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УЧЕНИЦИТЕ</a:t>
            </a:r>
            <a:endParaRPr lang="en-US" dirty="0"/>
          </a:p>
        </p:txBody>
      </p:sp>
      <p:sp>
        <p:nvSpPr>
          <p:cNvPr id="14" name="Контейнер на съдържание 13"/>
          <p:cNvSpPr>
            <a:spLocks noGrp="1"/>
          </p:cNvSpPr>
          <p:nvPr>
            <p:ph idx="1"/>
          </p:nvPr>
        </p:nvSpPr>
        <p:spPr>
          <a:xfrm>
            <a:off x="1103382" y="1330695"/>
            <a:ext cx="9982200" cy="4572000"/>
          </a:xfrm>
        </p:spPr>
        <p:txBody>
          <a:bodyPr rtlCol="0">
            <a:noAutofit/>
          </a:bodyPr>
          <a:lstStyle/>
          <a:p>
            <a:pPr marL="0" indent="0">
              <a:buNone/>
            </a:pPr>
            <a:r>
              <a:rPr lang="ru-RU" sz="2400" dirty="0"/>
              <a:t>Чл. 54. </a:t>
            </a:r>
          </a:p>
          <a:p>
            <a:pPr marL="0" indent="0">
              <a:buNone/>
            </a:pPr>
            <a:r>
              <a:rPr lang="ru-RU" sz="2400" dirty="0"/>
              <a:t>(5) </a:t>
            </a:r>
            <a:r>
              <a:rPr lang="ru-RU" sz="2400" b="1" dirty="0" err="1"/>
              <a:t>Анализът</a:t>
            </a:r>
            <a:r>
              <a:rPr lang="ru-RU" sz="2400" b="1" dirty="0"/>
              <a:t> на </a:t>
            </a:r>
            <a:r>
              <a:rPr lang="ru-RU" sz="2400" b="1" dirty="0" err="1"/>
              <a:t>резултатите</a:t>
            </a:r>
            <a:r>
              <a:rPr lang="ru-RU" sz="2400" b="1" dirty="0"/>
              <a:t> </a:t>
            </a:r>
            <a:r>
              <a:rPr lang="ru-RU" sz="2400" dirty="0"/>
              <a:t>на </a:t>
            </a:r>
            <a:r>
              <a:rPr lang="ru-RU" sz="2400" dirty="0" err="1"/>
              <a:t>училището</a:t>
            </a:r>
            <a:r>
              <a:rPr lang="ru-RU" sz="2400" dirty="0"/>
              <a:t> от </a:t>
            </a:r>
            <a:r>
              <a:rPr lang="ru-RU" sz="2400" dirty="0" err="1"/>
              <a:t>националното</a:t>
            </a:r>
            <a:r>
              <a:rPr lang="ru-RU" sz="2400" dirty="0"/>
              <a:t> </a:t>
            </a:r>
            <a:r>
              <a:rPr lang="ru-RU" sz="2400" dirty="0" err="1"/>
              <a:t>външно</a:t>
            </a:r>
            <a:r>
              <a:rPr lang="ru-RU" sz="2400" dirty="0"/>
              <a:t> </a:t>
            </a:r>
            <a:r>
              <a:rPr lang="ru-RU" sz="2400" dirty="0" err="1"/>
              <a:t>оценяване</a:t>
            </a:r>
            <a:r>
              <a:rPr lang="ru-RU" sz="2400" dirty="0"/>
              <a:t> е инструмент за </a:t>
            </a:r>
            <a:r>
              <a:rPr lang="ru-RU" sz="2400" b="1" dirty="0" err="1"/>
              <a:t>идентифициране</a:t>
            </a:r>
            <a:r>
              <a:rPr lang="ru-RU" sz="2400" dirty="0"/>
              <a:t> на </a:t>
            </a:r>
            <a:r>
              <a:rPr lang="ru-RU" sz="2400" dirty="0" err="1"/>
              <a:t>областите</a:t>
            </a:r>
            <a:r>
              <a:rPr lang="ru-RU" sz="2400" dirty="0"/>
              <a:t>, </a:t>
            </a:r>
            <a:r>
              <a:rPr lang="ru-RU" sz="2400" dirty="0" err="1"/>
              <a:t>които</a:t>
            </a:r>
            <a:r>
              <a:rPr lang="ru-RU" sz="2400" dirty="0"/>
              <a:t> се </a:t>
            </a:r>
            <a:r>
              <a:rPr lang="ru-RU" sz="2400" dirty="0" err="1"/>
              <a:t>нуждаят</a:t>
            </a:r>
            <a:r>
              <a:rPr lang="ru-RU" sz="2400" dirty="0"/>
              <a:t> от </a:t>
            </a:r>
            <a:r>
              <a:rPr lang="ru-RU" sz="2400" dirty="0" err="1"/>
              <a:t>подобрение</a:t>
            </a:r>
            <a:r>
              <a:rPr lang="ru-RU" sz="2400" dirty="0"/>
              <a:t>, </a:t>
            </a:r>
            <a:r>
              <a:rPr lang="ru-RU" sz="2400" dirty="0" err="1"/>
              <a:t>както</a:t>
            </a:r>
            <a:r>
              <a:rPr lang="ru-RU" sz="2400" dirty="0"/>
              <a:t> и за </a:t>
            </a:r>
            <a:r>
              <a:rPr lang="ru-RU" sz="2400" b="1" dirty="0" err="1"/>
              <a:t>планиране</a:t>
            </a:r>
            <a:r>
              <a:rPr lang="ru-RU" sz="2400" b="1" dirty="0"/>
              <a:t> на </a:t>
            </a:r>
            <a:r>
              <a:rPr lang="ru-RU" sz="2400" b="1" dirty="0" err="1"/>
              <a:t>необходимата</a:t>
            </a:r>
            <a:r>
              <a:rPr lang="ru-RU" sz="2400" b="1" dirty="0"/>
              <a:t> </a:t>
            </a:r>
            <a:r>
              <a:rPr lang="ru-RU" sz="2400" b="1" dirty="0" err="1"/>
              <a:t>подкрепа</a:t>
            </a:r>
            <a:r>
              <a:rPr lang="ru-RU" sz="2400" dirty="0"/>
              <a:t>, </a:t>
            </a:r>
            <a:r>
              <a:rPr lang="ru-RU" sz="2400" dirty="0" err="1"/>
              <a:t>която</a:t>
            </a:r>
            <a:r>
              <a:rPr lang="ru-RU" sz="2400" dirty="0"/>
              <a:t> </a:t>
            </a:r>
            <a:r>
              <a:rPr lang="ru-RU" sz="2400" dirty="0" err="1"/>
              <a:t>ще</a:t>
            </a:r>
            <a:r>
              <a:rPr lang="ru-RU" sz="2400" dirty="0"/>
              <a:t> </a:t>
            </a:r>
            <a:r>
              <a:rPr lang="ru-RU" sz="2400" dirty="0" err="1"/>
              <a:t>доведе</a:t>
            </a:r>
            <a:r>
              <a:rPr lang="ru-RU" sz="2400" dirty="0"/>
              <a:t> до </a:t>
            </a:r>
            <a:r>
              <a:rPr lang="ru-RU" sz="2400" dirty="0" err="1"/>
              <a:t>повишаване</a:t>
            </a:r>
            <a:r>
              <a:rPr lang="ru-RU" sz="2400" dirty="0"/>
              <a:t> на </a:t>
            </a:r>
            <a:r>
              <a:rPr lang="ru-RU" sz="2400" dirty="0" err="1"/>
              <a:t>резултатите</a:t>
            </a:r>
            <a:r>
              <a:rPr lang="ru-RU" sz="2400" dirty="0"/>
              <a:t> на </a:t>
            </a:r>
            <a:r>
              <a:rPr lang="ru-RU" sz="2400" dirty="0" err="1"/>
              <a:t>учениците</a:t>
            </a:r>
            <a:r>
              <a:rPr lang="ru-RU" sz="2400" dirty="0"/>
              <a:t>. </a:t>
            </a:r>
            <a:endParaRPr lang="en-US" sz="2400" dirty="0"/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8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01489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sz="2800" b="1" dirty="0"/>
              <a:t>Четене с трениране на вниманието</a:t>
            </a:r>
          </a:p>
          <a:p>
            <a:pPr marL="0" indent="0">
              <a:buNone/>
            </a:pPr>
            <a:r>
              <a:rPr lang="bg-BG" sz="2800" dirty="0"/>
              <a:t>1. Чете се текстът донякъде. Листът се обръща </a:t>
            </a:r>
            <a:r>
              <a:rPr lang="bg-BG" sz="2800" dirty="0" err="1"/>
              <a:t>наобратно</a:t>
            </a:r>
            <a:r>
              <a:rPr lang="bg-BG" sz="2800" dirty="0"/>
              <a:t>. Прави се пауза от няколко секунди. Листът отново се обръща и целта е колкото се може по-бързо да се намери мястото. </a:t>
            </a:r>
          </a:p>
          <a:p>
            <a:pPr marL="0" indent="0">
              <a:buNone/>
            </a:pPr>
            <a:r>
              <a:rPr lang="bg-BG" sz="2800" dirty="0"/>
              <a:t>2. Текстът се чете. По даден сигнал погледите на учениците се насочват към определен предмет. Гледат в него няколко секунди. След следващия сигнал те трябва да намерят бързо мястото. </a:t>
            </a:r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СКОРОСТНО ЧЕТЕНЕ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80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207974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sz="2800" b="1" dirty="0"/>
              <a:t>Смяна на четенето – бавно и бързо</a:t>
            </a:r>
          </a:p>
          <a:p>
            <a:pPr marL="0" indent="0">
              <a:buNone/>
            </a:pPr>
            <a:r>
              <a:rPr lang="bg-BG" sz="2800" dirty="0"/>
              <a:t>Един ред от текста се чете бавно, а следващият – бързо.</a:t>
            </a:r>
          </a:p>
          <a:p>
            <a:pPr marL="0" indent="0">
              <a:buNone/>
            </a:pPr>
            <a:r>
              <a:rPr lang="bg-BG" sz="2800" b="1" dirty="0"/>
              <a:t>Смяна на четенето – наум и на глас</a:t>
            </a:r>
          </a:p>
          <a:p>
            <a:pPr marL="0" indent="0">
              <a:buNone/>
            </a:pPr>
            <a:r>
              <a:rPr lang="bg-BG" sz="2800" dirty="0"/>
              <a:t>Даден абзац се чете на глас, а следващият – наум, и така се редуват. </a:t>
            </a:r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СКОРОСТНО ЧЕТЕНЕ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81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401530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003300" y="1366520"/>
            <a:ext cx="9982200" cy="4927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800" b="1" dirty="0"/>
              <a:t>Четене на текст с различни шрифтове</a:t>
            </a:r>
          </a:p>
          <a:p>
            <a:pPr marL="0" indent="0">
              <a:buNone/>
            </a:pPr>
            <a:endParaRPr lang="bg-BG" sz="4800" b="1" dirty="0"/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СКОРОСТНО ЧЕТЕНЕ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82</a:t>
            </a:fld>
            <a:endParaRPr lang="bg-BG" noProof="0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675" y="1747520"/>
            <a:ext cx="10876425" cy="435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93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003300" y="1366520"/>
            <a:ext cx="9982200" cy="4927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800" b="1" dirty="0"/>
              <a:t>Текст с различен регистър на буквите</a:t>
            </a:r>
          </a:p>
          <a:p>
            <a:pPr marL="0" indent="0">
              <a:buNone/>
            </a:pPr>
            <a:endParaRPr lang="bg-BG" sz="4800" b="1" dirty="0"/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СКОРОСТНО ЧЕТЕНЕ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83</a:t>
            </a:fld>
            <a:endParaRPr lang="bg-BG" noProof="0" dirty="0"/>
          </a:p>
        </p:txBody>
      </p:sp>
      <p:sp>
        <p:nvSpPr>
          <p:cNvPr id="7" name="Текстово поле 6">
            <a:extLst>
              <a:ext uri="{FF2B5EF4-FFF2-40B4-BE49-F238E27FC236}">
                <a16:creationId xmlns:a16="http://schemas.microsoft.com/office/drawing/2014/main" id="{6112C634-ED90-4D6D-A5A3-F677438F190C}"/>
              </a:ext>
            </a:extLst>
          </p:cNvPr>
          <p:cNvSpPr txBox="1"/>
          <p:nvPr/>
        </p:nvSpPr>
        <p:spPr>
          <a:xfrm>
            <a:off x="914399" y="2010074"/>
            <a:ext cx="75118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sz="3200" dirty="0" err="1"/>
              <a:t>СГОвоРнА</a:t>
            </a:r>
            <a:r>
              <a:rPr lang="bg-BG" sz="3200" dirty="0"/>
              <a:t> </a:t>
            </a:r>
            <a:r>
              <a:rPr lang="bg-BG" sz="3200" dirty="0" err="1"/>
              <a:t>ДРуЖиНА</a:t>
            </a:r>
            <a:r>
              <a:rPr lang="bg-BG" sz="3200" dirty="0"/>
              <a:t>, </a:t>
            </a:r>
            <a:r>
              <a:rPr lang="bg-BG" sz="3200" dirty="0" err="1"/>
              <a:t>пЛанИна</a:t>
            </a:r>
            <a:r>
              <a:rPr lang="bg-BG" sz="3200" dirty="0"/>
              <a:t> </a:t>
            </a:r>
            <a:r>
              <a:rPr lang="bg-BG" sz="3200" dirty="0" err="1"/>
              <a:t>ПовДигА</a:t>
            </a:r>
            <a:r>
              <a:rPr lang="bg-BG" sz="3200" dirty="0"/>
              <a:t>.</a:t>
            </a:r>
          </a:p>
        </p:txBody>
      </p:sp>
      <p:sp>
        <p:nvSpPr>
          <p:cNvPr id="9" name="Текстово поле 8">
            <a:extLst>
              <a:ext uri="{FF2B5EF4-FFF2-40B4-BE49-F238E27FC236}">
                <a16:creationId xmlns:a16="http://schemas.microsoft.com/office/drawing/2014/main" id="{194A2E5C-14F5-4296-9128-3306C9D7D1CB}"/>
              </a:ext>
            </a:extLst>
          </p:cNvPr>
          <p:cNvSpPr txBox="1"/>
          <p:nvPr/>
        </p:nvSpPr>
        <p:spPr>
          <a:xfrm>
            <a:off x="914398" y="3780942"/>
            <a:ext cx="839675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sz="3200" dirty="0"/>
              <a:t>Грози. Краси работата мързелът го човека, </a:t>
            </a:r>
          </a:p>
        </p:txBody>
      </p:sp>
      <p:sp>
        <p:nvSpPr>
          <p:cNvPr id="11" name="Текстово поле 10">
            <a:extLst>
              <a:ext uri="{FF2B5EF4-FFF2-40B4-BE49-F238E27FC236}">
                <a16:creationId xmlns:a16="http://schemas.microsoft.com/office/drawing/2014/main" id="{0A0519B1-BB7A-459E-B258-56FC0B8F53B4}"/>
              </a:ext>
            </a:extLst>
          </p:cNvPr>
          <p:cNvSpPr txBox="1"/>
          <p:nvPr/>
        </p:nvSpPr>
        <p:spPr>
          <a:xfrm>
            <a:off x="914398" y="442132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dirty="0">
                <a:hlinkClick r:id="rId2"/>
              </a:rPr>
              <a:t>https://ciox.ru/mix-words</a:t>
            </a:r>
            <a:endParaRPr lang="bg-BG" dirty="0"/>
          </a:p>
          <a:p>
            <a:endParaRPr lang="bg-BG" dirty="0"/>
          </a:p>
        </p:txBody>
      </p:sp>
      <p:sp>
        <p:nvSpPr>
          <p:cNvPr id="13" name="Текстово поле 12">
            <a:extLst>
              <a:ext uri="{FF2B5EF4-FFF2-40B4-BE49-F238E27FC236}">
                <a16:creationId xmlns:a16="http://schemas.microsoft.com/office/drawing/2014/main" id="{69DB844D-E341-462C-9450-E5083E6128FA}"/>
              </a:ext>
            </a:extLst>
          </p:cNvPr>
          <p:cNvSpPr txBox="1"/>
          <p:nvPr/>
        </p:nvSpPr>
        <p:spPr>
          <a:xfrm>
            <a:off x="914399" y="268483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dirty="0">
                <a:hlinkClick r:id="rId3"/>
              </a:rPr>
              <a:t>https://ciox.ru/random-case-of-letters</a:t>
            </a:r>
            <a:endParaRPr lang="bg-BG" dirty="0"/>
          </a:p>
        </p:txBody>
      </p:sp>
      <p:sp>
        <p:nvSpPr>
          <p:cNvPr id="18" name="Контейнер за съдържание 2">
            <a:extLst>
              <a:ext uri="{FF2B5EF4-FFF2-40B4-BE49-F238E27FC236}">
                <a16:creationId xmlns:a16="http://schemas.microsoft.com/office/drawing/2014/main" id="{E2D95629-2855-4E1A-BB3A-BC87EE9E562B}"/>
              </a:ext>
            </a:extLst>
          </p:cNvPr>
          <p:cNvSpPr txBox="1">
            <a:spLocks/>
          </p:cNvSpPr>
          <p:nvPr/>
        </p:nvSpPr>
        <p:spPr>
          <a:xfrm>
            <a:off x="973390" y="3196437"/>
            <a:ext cx="9982200" cy="4927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bg-BG" sz="2800" b="1" dirty="0"/>
              <a:t>Текст с разместени думи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bg-BG" sz="4800" b="1" dirty="0"/>
          </a:p>
        </p:txBody>
      </p:sp>
    </p:spTree>
    <p:extLst>
      <p:ext uri="{BB962C8B-B14F-4D97-AF65-F5344CB8AC3E}">
        <p14:creationId xmlns:p14="http://schemas.microsoft.com/office/powerpoint/2010/main" val="68691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СКОРОСТНО ЧЕТЕНЕ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84</a:t>
            </a:fld>
            <a:endParaRPr lang="bg-BG" noProof="0" dirty="0"/>
          </a:p>
        </p:txBody>
      </p:sp>
      <p:sp>
        <p:nvSpPr>
          <p:cNvPr id="15" name="Текстово поле 14">
            <a:extLst>
              <a:ext uri="{FF2B5EF4-FFF2-40B4-BE49-F238E27FC236}">
                <a16:creationId xmlns:a16="http://schemas.microsoft.com/office/drawing/2014/main" id="{A9136E3E-C8DC-44BB-A0FB-160A14E8DE4D}"/>
              </a:ext>
            </a:extLst>
          </p:cNvPr>
          <p:cNvSpPr txBox="1"/>
          <p:nvPr/>
        </p:nvSpPr>
        <p:spPr>
          <a:xfrm>
            <a:off x="848047" y="2156889"/>
            <a:ext cx="90211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sz="3200" dirty="0" err="1"/>
              <a:t>По+дрехите+посрещат</a:t>
            </a:r>
            <a:r>
              <a:rPr lang="bg-BG" sz="3200" dirty="0"/>
              <a:t>,+</a:t>
            </a:r>
            <a:r>
              <a:rPr lang="bg-BG" sz="3200" dirty="0" err="1"/>
              <a:t>по+ума+изпращат</a:t>
            </a:r>
            <a:r>
              <a:rPr lang="bg-BG" sz="3200" dirty="0"/>
              <a:t>.</a:t>
            </a:r>
          </a:p>
        </p:txBody>
      </p:sp>
      <p:sp>
        <p:nvSpPr>
          <p:cNvPr id="17" name="Текстово поле 16">
            <a:extLst>
              <a:ext uri="{FF2B5EF4-FFF2-40B4-BE49-F238E27FC236}">
                <a16:creationId xmlns:a16="http://schemas.microsoft.com/office/drawing/2014/main" id="{BF5CCAAB-80B7-49FC-9D98-8ABBA3A4D9A3}"/>
              </a:ext>
            </a:extLst>
          </p:cNvPr>
          <p:cNvSpPr txBox="1"/>
          <p:nvPr/>
        </p:nvSpPr>
        <p:spPr>
          <a:xfrm>
            <a:off x="894733" y="27826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dirty="0">
                <a:hlinkClick r:id="rId2"/>
              </a:rPr>
              <a:t>https://ciox.ru/replacement-of-spaces-between-words</a:t>
            </a:r>
            <a:endParaRPr lang="bg-BG" dirty="0"/>
          </a:p>
          <a:p>
            <a:endParaRPr lang="bg-BG" dirty="0"/>
          </a:p>
        </p:txBody>
      </p:sp>
      <p:sp>
        <p:nvSpPr>
          <p:cNvPr id="20" name="Контейнер за съдържание 2">
            <a:extLst>
              <a:ext uri="{FF2B5EF4-FFF2-40B4-BE49-F238E27FC236}">
                <a16:creationId xmlns:a16="http://schemas.microsoft.com/office/drawing/2014/main" id="{D48D55A0-CD6D-4BD3-9132-1BEDDE8496A3}"/>
              </a:ext>
            </a:extLst>
          </p:cNvPr>
          <p:cNvSpPr txBox="1">
            <a:spLocks/>
          </p:cNvSpPr>
          <p:nvPr/>
        </p:nvSpPr>
        <p:spPr>
          <a:xfrm>
            <a:off x="848047" y="1623124"/>
            <a:ext cx="9982200" cy="4927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bg-BG" sz="2800" b="1" dirty="0"/>
              <a:t>Замяна на интервалите/</a:t>
            </a:r>
            <a:r>
              <a:rPr lang="bg-BG" sz="2800" b="1" dirty="0" err="1"/>
              <a:t>пробелите</a:t>
            </a:r>
            <a:r>
              <a:rPr lang="bg-BG" sz="2800" b="1" dirty="0"/>
              <a:t> със символ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bg-BG" sz="4800" b="1" dirty="0"/>
          </a:p>
        </p:txBody>
      </p:sp>
      <p:sp>
        <p:nvSpPr>
          <p:cNvPr id="16" name="Контейнер за съдържание 2">
            <a:extLst>
              <a:ext uri="{FF2B5EF4-FFF2-40B4-BE49-F238E27FC236}">
                <a16:creationId xmlns:a16="http://schemas.microsoft.com/office/drawing/2014/main" id="{D48D3041-FDDD-4213-A57C-6DBA55FD601F}"/>
              </a:ext>
            </a:extLst>
          </p:cNvPr>
          <p:cNvSpPr txBox="1">
            <a:spLocks/>
          </p:cNvSpPr>
          <p:nvPr/>
        </p:nvSpPr>
        <p:spPr>
          <a:xfrm>
            <a:off x="894733" y="3429000"/>
            <a:ext cx="9982200" cy="4927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bg-BG" sz="2800" b="1" dirty="0"/>
              <a:t>Замяна на първата или последната буква с долна черта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bg-BG" sz="4800" b="1" dirty="0"/>
          </a:p>
        </p:txBody>
      </p:sp>
      <p:sp>
        <p:nvSpPr>
          <p:cNvPr id="19" name="Текстово поле 18">
            <a:extLst>
              <a:ext uri="{FF2B5EF4-FFF2-40B4-BE49-F238E27FC236}">
                <a16:creationId xmlns:a16="http://schemas.microsoft.com/office/drawing/2014/main" id="{1BA60DD3-8D19-4DB9-A430-DD84E6534C9F}"/>
              </a:ext>
            </a:extLst>
          </p:cNvPr>
          <p:cNvSpPr txBox="1"/>
          <p:nvPr/>
        </p:nvSpPr>
        <p:spPr>
          <a:xfrm>
            <a:off x="848047" y="4075331"/>
            <a:ext cx="977203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sz="3200" dirty="0"/>
              <a:t>_</a:t>
            </a:r>
            <a:r>
              <a:rPr lang="bg-BG" sz="3200" dirty="0" err="1"/>
              <a:t>алките</a:t>
            </a:r>
            <a:r>
              <a:rPr lang="bg-BG" sz="3200" dirty="0"/>
              <a:t> _</a:t>
            </a:r>
            <a:r>
              <a:rPr lang="bg-BG" sz="3200" dirty="0" err="1"/>
              <a:t>амъчета</a:t>
            </a:r>
            <a:r>
              <a:rPr lang="bg-BG" sz="3200" dirty="0"/>
              <a:t> _</a:t>
            </a:r>
            <a:r>
              <a:rPr lang="bg-BG" sz="3200" dirty="0" err="1"/>
              <a:t>бръщат</a:t>
            </a:r>
            <a:r>
              <a:rPr lang="bg-BG" sz="3200" dirty="0"/>
              <a:t> _</a:t>
            </a:r>
            <a:r>
              <a:rPr lang="bg-BG" sz="3200" dirty="0" err="1"/>
              <a:t>олата</a:t>
            </a:r>
            <a:r>
              <a:rPr lang="bg-BG" sz="3200" dirty="0"/>
              <a:t>.</a:t>
            </a:r>
          </a:p>
        </p:txBody>
      </p:sp>
      <p:sp>
        <p:nvSpPr>
          <p:cNvPr id="21" name="Текстово поле 20">
            <a:extLst>
              <a:ext uri="{FF2B5EF4-FFF2-40B4-BE49-F238E27FC236}">
                <a16:creationId xmlns:a16="http://schemas.microsoft.com/office/drawing/2014/main" id="{E45287F6-D4D7-4340-909E-07B40E12CBBB}"/>
              </a:ext>
            </a:extLst>
          </p:cNvPr>
          <p:cNvSpPr txBox="1"/>
          <p:nvPr/>
        </p:nvSpPr>
        <p:spPr>
          <a:xfrm>
            <a:off x="894732" y="4943407"/>
            <a:ext cx="90407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sz="3200" dirty="0" err="1"/>
              <a:t>Малкит</a:t>
            </a:r>
            <a:r>
              <a:rPr lang="bg-BG" sz="3200" dirty="0"/>
              <a:t>_ </a:t>
            </a:r>
            <a:r>
              <a:rPr lang="bg-BG" sz="3200" dirty="0" err="1"/>
              <a:t>камъчет</a:t>
            </a:r>
            <a:r>
              <a:rPr lang="bg-BG" sz="3200" dirty="0"/>
              <a:t>_ обръща_ </a:t>
            </a:r>
            <a:r>
              <a:rPr lang="bg-BG" sz="3200" dirty="0" err="1"/>
              <a:t>колат</a:t>
            </a:r>
            <a:r>
              <a:rPr lang="bg-BG" sz="3200" dirty="0"/>
              <a:t>_.</a:t>
            </a:r>
          </a:p>
        </p:txBody>
      </p:sp>
      <p:sp>
        <p:nvSpPr>
          <p:cNvPr id="22" name="Текстово поле 21">
            <a:extLst>
              <a:ext uri="{FF2B5EF4-FFF2-40B4-BE49-F238E27FC236}">
                <a16:creationId xmlns:a16="http://schemas.microsoft.com/office/drawing/2014/main" id="{F3E688CC-EF5B-45F5-815D-C97E08D188AE}"/>
              </a:ext>
            </a:extLst>
          </p:cNvPr>
          <p:cNvSpPr txBox="1"/>
          <p:nvPr/>
        </p:nvSpPr>
        <p:spPr>
          <a:xfrm>
            <a:off x="894732" y="5725478"/>
            <a:ext cx="109826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dirty="0">
                <a:hlinkClick r:id="rId3"/>
              </a:rPr>
              <a:t>https://ciox.ru/replace-the-first-or-last-letter-of-all-words-to-a-character</a:t>
            </a: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1739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962660" y="1356360"/>
            <a:ext cx="9982200" cy="360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800" b="1" dirty="0"/>
              <a:t>Четене на текст вертикално</a:t>
            </a:r>
          </a:p>
          <a:p>
            <a:pPr marL="0" indent="0">
              <a:buNone/>
            </a:pPr>
            <a:endParaRPr lang="bg-BG" sz="2400" dirty="0"/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СКОРОСТНО ЧЕТЕНЕ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85</a:t>
            </a:fld>
            <a:endParaRPr lang="bg-BG" noProof="0" dirty="0"/>
          </a:p>
        </p:txBody>
      </p:sp>
      <p:sp>
        <p:nvSpPr>
          <p:cNvPr id="5" name="Текстово поле 4"/>
          <p:cNvSpPr txBox="1"/>
          <p:nvPr/>
        </p:nvSpPr>
        <p:spPr>
          <a:xfrm rot="16200000">
            <a:off x="2646721" y="614657"/>
            <a:ext cx="4667037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aseline="-25000" dirty="0" err="1"/>
              <a:t>Ако</a:t>
            </a:r>
            <a:r>
              <a:rPr lang="ru-RU" sz="4800" baseline="-25000" dirty="0"/>
              <a:t> </a:t>
            </a:r>
            <a:r>
              <a:rPr lang="ru-RU" sz="4800" baseline="-25000" dirty="0" err="1"/>
              <a:t>книгите</a:t>
            </a:r>
            <a:r>
              <a:rPr lang="ru-RU" sz="4800" baseline="-25000" dirty="0"/>
              <a:t> </a:t>
            </a:r>
            <a:r>
              <a:rPr lang="ru-RU" sz="4800" baseline="-25000" dirty="0" err="1"/>
              <a:t>бяха</a:t>
            </a:r>
            <a:r>
              <a:rPr lang="ru-RU" sz="4800" baseline="-25000" dirty="0"/>
              <a:t> </a:t>
            </a:r>
            <a:r>
              <a:rPr lang="ru-RU" sz="4800" baseline="-25000" dirty="0" err="1"/>
              <a:t>сладоледи</a:t>
            </a:r>
            <a:r>
              <a:rPr lang="ru-RU" sz="4800" baseline="-25000" dirty="0"/>
              <a:t>, </a:t>
            </a:r>
            <a:r>
              <a:rPr lang="ru-RU" sz="4800" baseline="-25000" dirty="0" err="1"/>
              <a:t>щях</a:t>
            </a:r>
            <a:r>
              <a:rPr lang="ru-RU" sz="4800" baseline="-25000" dirty="0"/>
              <a:t> да </a:t>
            </a:r>
            <a:r>
              <a:rPr lang="ru-RU" sz="4800" baseline="-25000" dirty="0" err="1"/>
              <a:t>ги</a:t>
            </a:r>
            <a:r>
              <a:rPr lang="ru-RU" sz="4800" baseline="-25000" dirty="0"/>
              <a:t> </a:t>
            </a:r>
            <a:r>
              <a:rPr lang="ru-RU" sz="4800" baseline="-25000" dirty="0" err="1"/>
              <a:t>изям</a:t>
            </a:r>
            <a:r>
              <a:rPr lang="ru-RU" sz="4800" baseline="-25000" dirty="0"/>
              <a:t> с </a:t>
            </a:r>
            <a:r>
              <a:rPr lang="ru-RU" sz="4800" baseline="-25000" dirty="0" err="1"/>
              <a:t>кориците</a:t>
            </a:r>
            <a:r>
              <a:rPr lang="ru-RU" sz="4800" baseline="-25000" dirty="0"/>
              <a:t> </a:t>
            </a:r>
            <a:r>
              <a:rPr lang="ru-RU" sz="4800" baseline="-25000" dirty="0" err="1"/>
              <a:t>като</a:t>
            </a:r>
            <a:r>
              <a:rPr lang="ru-RU" sz="4800" baseline="-25000" dirty="0"/>
              <a:t> </a:t>
            </a:r>
            <a:r>
              <a:rPr lang="ru-RU" sz="4800" baseline="-25000" dirty="0" err="1"/>
              <a:t>вафлени</a:t>
            </a:r>
            <a:r>
              <a:rPr lang="ru-RU" sz="4800" baseline="-25000" dirty="0"/>
              <a:t> </a:t>
            </a:r>
            <a:r>
              <a:rPr lang="ru-RU" sz="4800" baseline="-25000" dirty="0" err="1"/>
              <a:t>фунийки</a:t>
            </a:r>
            <a:r>
              <a:rPr lang="ru-RU" sz="4800" baseline="-25000" dirty="0"/>
              <a:t>. </a:t>
            </a:r>
            <a:r>
              <a:rPr lang="ru-RU" sz="4800" baseline="-25000" dirty="0" err="1"/>
              <a:t>Това</a:t>
            </a:r>
            <a:r>
              <a:rPr lang="ru-RU" sz="4800" baseline="-25000" dirty="0"/>
              <a:t> </a:t>
            </a:r>
            <a:r>
              <a:rPr lang="ru-RU" sz="4800" baseline="-25000" dirty="0" err="1"/>
              <a:t>каза</a:t>
            </a:r>
            <a:r>
              <a:rPr lang="ru-RU" sz="4800" baseline="-25000" dirty="0"/>
              <a:t> </a:t>
            </a:r>
            <a:r>
              <a:rPr lang="ru-RU" sz="4800" baseline="-25000" dirty="0" err="1"/>
              <a:t>момчето</a:t>
            </a:r>
            <a:r>
              <a:rPr lang="ru-RU" sz="4800" baseline="-25000" dirty="0"/>
              <a:t>, на </a:t>
            </a:r>
            <a:r>
              <a:rPr lang="ru-RU" sz="4800" baseline="-25000" dirty="0" err="1"/>
              <a:t>което</a:t>
            </a:r>
            <a:r>
              <a:rPr lang="ru-RU" sz="4800" baseline="-25000" dirty="0"/>
              <a:t> никак не </a:t>
            </a:r>
            <a:r>
              <a:rPr lang="ru-RU" sz="4800" baseline="-25000" dirty="0" err="1"/>
              <a:t>му</a:t>
            </a:r>
            <a:r>
              <a:rPr lang="ru-RU" sz="4800" baseline="-25000" dirty="0"/>
              <a:t> се </a:t>
            </a:r>
            <a:r>
              <a:rPr lang="ru-RU" sz="4800" baseline="-25000" dirty="0" err="1"/>
              <a:t>четеше</a:t>
            </a:r>
            <a:r>
              <a:rPr lang="ru-RU" sz="4800" baseline="-25000" dirty="0"/>
              <a:t>, и </a:t>
            </a:r>
            <a:r>
              <a:rPr lang="ru-RU" sz="4800" baseline="-25000" dirty="0" err="1"/>
              <a:t>захвърли</a:t>
            </a:r>
            <a:r>
              <a:rPr lang="ru-RU" sz="4800" baseline="-25000" dirty="0"/>
              <a:t> </a:t>
            </a:r>
            <a:r>
              <a:rPr lang="ru-RU" sz="4800" baseline="-25000" dirty="0" err="1"/>
              <a:t>книгата</a:t>
            </a:r>
            <a:r>
              <a:rPr lang="ru-RU" sz="4800" baseline="-25000" dirty="0"/>
              <a:t> на </a:t>
            </a:r>
            <a:r>
              <a:rPr lang="ru-RU" sz="4800" baseline="-25000" dirty="0" err="1"/>
              <a:t>леглото</a:t>
            </a:r>
            <a:r>
              <a:rPr lang="ru-RU" sz="4800" baseline="-25000" dirty="0"/>
              <a:t>. И </a:t>
            </a:r>
            <a:r>
              <a:rPr lang="ru-RU" sz="4800" baseline="-25000" dirty="0" err="1"/>
              <a:t>заспа</a:t>
            </a:r>
            <a:r>
              <a:rPr lang="ru-RU" sz="4800" baseline="-25000" dirty="0"/>
              <a:t>.</a:t>
            </a:r>
          </a:p>
          <a:p>
            <a:r>
              <a:rPr lang="ru-RU" sz="4800" baseline="-25000" dirty="0" err="1"/>
              <a:t>Тогава</a:t>
            </a:r>
            <a:r>
              <a:rPr lang="ru-RU" sz="4800" baseline="-25000" dirty="0"/>
              <a:t> </a:t>
            </a:r>
            <a:r>
              <a:rPr lang="ru-RU" sz="4800" baseline="-25000" dirty="0" err="1"/>
              <a:t>книгата</a:t>
            </a:r>
            <a:r>
              <a:rPr lang="ru-RU" sz="4800" baseline="-25000" dirty="0"/>
              <a:t> </a:t>
            </a:r>
            <a:r>
              <a:rPr lang="ru-RU" sz="4800" baseline="-25000" dirty="0" err="1"/>
              <a:t>направи</a:t>
            </a:r>
            <a:r>
              <a:rPr lang="ru-RU" sz="4800" baseline="-25000" dirty="0"/>
              <a:t> </a:t>
            </a:r>
            <a:r>
              <a:rPr lang="ru-RU" sz="4800" baseline="-25000" dirty="0" err="1"/>
              <a:t>едно</a:t>
            </a:r>
            <a:r>
              <a:rPr lang="ru-RU" sz="4800" baseline="-25000" dirty="0"/>
              <a:t> </a:t>
            </a:r>
            <a:r>
              <a:rPr lang="ru-RU" sz="4800" baseline="-25000" dirty="0" err="1"/>
              <a:t>малко</a:t>
            </a:r>
            <a:r>
              <a:rPr lang="ru-RU" sz="4800" baseline="-25000" dirty="0"/>
              <a:t> чудо (</a:t>
            </a:r>
            <a:r>
              <a:rPr lang="ru-RU" sz="4800" baseline="-25000" dirty="0" err="1"/>
              <a:t>това</a:t>
            </a:r>
            <a:r>
              <a:rPr lang="ru-RU" sz="4800" baseline="-25000" dirty="0"/>
              <a:t> </a:t>
            </a:r>
            <a:r>
              <a:rPr lang="ru-RU" sz="4800" baseline="-25000" dirty="0" err="1"/>
              <a:t>книгите</a:t>
            </a:r>
            <a:r>
              <a:rPr lang="ru-RU" sz="4800" baseline="-25000" dirty="0"/>
              <a:t> </a:t>
            </a:r>
            <a:r>
              <a:rPr lang="ru-RU" sz="4800" baseline="-25000" dirty="0" err="1"/>
              <a:t>го</a:t>
            </a:r>
            <a:r>
              <a:rPr lang="ru-RU" sz="4800" baseline="-25000" dirty="0"/>
              <a:t> </a:t>
            </a:r>
            <a:r>
              <a:rPr lang="ru-RU" sz="4800" baseline="-25000" dirty="0" err="1"/>
              <a:t>могат</a:t>
            </a:r>
            <a:r>
              <a:rPr lang="ru-RU" sz="4800" baseline="-25000" dirty="0"/>
              <a:t>) и се </a:t>
            </a:r>
            <a:r>
              <a:rPr lang="ru-RU" sz="4800" baseline="-25000" dirty="0" err="1"/>
              <a:t>вмъкна</a:t>
            </a:r>
            <a:r>
              <a:rPr lang="ru-RU" sz="4800" baseline="-25000" dirty="0"/>
              <a:t> в </a:t>
            </a:r>
            <a:r>
              <a:rPr lang="ru-RU" sz="4800" baseline="-25000" dirty="0" err="1"/>
              <a:t>съня</a:t>
            </a:r>
            <a:r>
              <a:rPr lang="ru-RU" sz="4800" baseline="-25000" dirty="0"/>
              <a:t> на </a:t>
            </a:r>
            <a:r>
              <a:rPr lang="ru-RU" sz="4800" baseline="-25000" dirty="0" err="1"/>
              <a:t>момчето</a:t>
            </a:r>
            <a:r>
              <a:rPr lang="ru-RU" sz="4800" baseline="-25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697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962660" y="1356360"/>
            <a:ext cx="9982200" cy="360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800" b="1" dirty="0"/>
              <a:t>Четене на текст наопаки</a:t>
            </a:r>
          </a:p>
          <a:p>
            <a:pPr marL="0" indent="0">
              <a:buNone/>
            </a:pPr>
            <a:endParaRPr lang="bg-BG" sz="2400" dirty="0"/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СКОРОСТНО ЧЕТЕНЕ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86</a:t>
            </a:fld>
            <a:endParaRPr lang="bg-BG" noProof="0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460822" y="1940878"/>
            <a:ext cx="11268837" cy="3931602"/>
          </a:xfrm>
          <a:prstGeom prst="rect">
            <a:avLst/>
          </a:prstGeom>
        </p:spPr>
      </p:pic>
      <p:sp>
        <p:nvSpPr>
          <p:cNvPr id="7" name="Текстово поле 6">
            <a:extLst>
              <a:ext uri="{FF2B5EF4-FFF2-40B4-BE49-F238E27FC236}">
                <a16:creationId xmlns:a16="http://schemas.microsoft.com/office/drawing/2014/main" id="{6CF9780A-B1B2-4F3C-8102-E168BE7F20A6}"/>
              </a:ext>
            </a:extLst>
          </p:cNvPr>
          <p:cNvSpPr txBox="1"/>
          <p:nvPr/>
        </p:nvSpPr>
        <p:spPr>
          <a:xfrm>
            <a:off x="2438400" y="5987018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dirty="0">
                <a:hlinkClick r:id="rId3"/>
              </a:rPr>
              <a:t>https://ciox.ru/text-upside-down</a:t>
            </a: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3160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962660" y="1356360"/>
            <a:ext cx="9982200" cy="360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800" b="1" dirty="0"/>
              <a:t>Четене на думи в текст, написани отзад напред</a:t>
            </a:r>
          </a:p>
          <a:p>
            <a:pPr marL="0" indent="0">
              <a:buNone/>
            </a:pPr>
            <a:endParaRPr lang="bg-BG" sz="2400" dirty="0"/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СКОРОСТНО ЧЕТЕНЕ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87</a:t>
            </a:fld>
            <a:endParaRPr lang="bg-BG" noProof="0" dirty="0"/>
          </a:p>
        </p:txBody>
      </p:sp>
      <p:sp>
        <p:nvSpPr>
          <p:cNvPr id="5" name="Правоъгълник 4"/>
          <p:cNvSpPr/>
          <p:nvPr/>
        </p:nvSpPr>
        <p:spPr>
          <a:xfrm>
            <a:off x="802640" y="1851610"/>
            <a:ext cx="9966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4000" dirty="0"/>
              <a:t>В </a:t>
            </a:r>
            <a:r>
              <a:rPr lang="bg-BG" sz="4000" dirty="0" err="1"/>
              <a:t>атарог</a:t>
            </a:r>
            <a:r>
              <a:rPr lang="bg-BG" sz="4000" dirty="0"/>
              <a:t> </a:t>
            </a:r>
            <a:r>
              <a:rPr lang="bg-BG" sz="4000" dirty="0" err="1"/>
              <a:t>ан</a:t>
            </a:r>
            <a:r>
              <a:rPr lang="bg-BG" sz="4000" dirty="0"/>
              <a:t> </a:t>
            </a:r>
            <a:r>
              <a:rPr lang="bg-BG" sz="4000" dirty="0" err="1"/>
              <a:t>онседуч</a:t>
            </a:r>
            <a:r>
              <a:rPr lang="bg-BG" sz="4000" dirty="0"/>
              <a:t> </a:t>
            </a:r>
            <a:r>
              <a:rPr lang="bg-BG" sz="4000" dirty="0" err="1"/>
              <a:t>отсям</a:t>
            </a:r>
            <a:r>
              <a:rPr lang="bg-BG" sz="4000" dirty="0"/>
              <a:t> с </a:t>
            </a:r>
            <a:r>
              <a:rPr lang="bg-BG" sz="4000" dirty="0" err="1"/>
              <a:t>огонм</a:t>
            </a:r>
            <a:r>
              <a:rPr lang="bg-BG" sz="4000" dirty="0"/>
              <a:t> </a:t>
            </a:r>
            <a:r>
              <a:rPr lang="bg-BG" sz="4000" dirty="0" err="1"/>
              <a:t>худзъв</a:t>
            </a:r>
            <a:r>
              <a:rPr lang="bg-BG" sz="4000" dirty="0"/>
              <a:t> и </a:t>
            </a:r>
            <a:r>
              <a:rPr lang="bg-BG" sz="4000" dirty="0" err="1"/>
              <a:t>анилтевс</a:t>
            </a:r>
            <a:r>
              <a:rPr lang="bg-BG" sz="4000" dirty="0"/>
              <a:t> </a:t>
            </a:r>
            <a:r>
              <a:rPr lang="bg-BG" sz="4000" dirty="0" err="1"/>
              <a:t>ешетсар</a:t>
            </a:r>
            <a:r>
              <a:rPr lang="bg-BG" sz="4000" dirty="0"/>
              <a:t> </a:t>
            </a:r>
            <a:r>
              <a:rPr lang="bg-BG" sz="4000" dirty="0" err="1"/>
              <a:t>авабух</a:t>
            </a:r>
            <a:r>
              <a:rPr lang="bg-BG" sz="4000" dirty="0"/>
              <a:t> </a:t>
            </a:r>
            <a:r>
              <a:rPr lang="bg-BG" sz="4000" dirty="0" err="1"/>
              <a:t>аклам</a:t>
            </a:r>
            <a:r>
              <a:rPr lang="bg-BG" sz="4000" dirty="0"/>
              <a:t> </a:t>
            </a:r>
            <a:r>
              <a:rPr lang="bg-BG" sz="4000" dirty="0" err="1"/>
              <a:t>але</a:t>
            </a:r>
            <a:r>
              <a:rPr lang="bg-BG" sz="4000" dirty="0"/>
              <a:t>. </a:t>
            </a:r>
            <a:r>
              <a:rPr lang="bg-BG" sz="4000" dirty="0" err="1"/>
              <a:t>яТ</a:t>
            </a:r>
            <a:r>
              <a:rPr lang="bg-BG" sz="4000" dirty="0"/>
              <a:t> </a:t>
            </a:r>
            <a:r>
              <a:rPr lang="bg-BG" sz="4000" dirty="0" err="1"/>
              <a:t>оншартс</a:t>
            </a:r>
            <a:r>
              <a:rPr lang="bg-BG" sz="4000" dirty="0"/>
              <a:t> </a:t>
            </a:r>
            <a:r>
              <a:rPr lang="bg-BG" sz="4000" dirty="0" err="1"/>
              <a:t>огонм</a:t>
            </a:r>
            <a:r>
              <a:rPr lang="bg-BG" sz="4000" dirty="0"/>
              <a:t> </a:t>
            </a:r>
            <a:r>
              <a:rPr lang="bg-BG" sz="4000" dirty="0" err="1"/>
              <a:t>ешакси</a:t>
            </a:r>
            <a:r>
              <a:rPr lang="bg-BG" sz="4000" dirty="0"/>
              <a:t> ад </a:t>
            </a:r>
            <a:r>
              <a:rPr lang="bg-BG" sz="4000" dirty="0" err="1"/>
              <a:t>енсароп</a:t>
            </a:r>
            <a:r>
              <a:rPr lang="bg-BG" sz="4000" dirty="0"/>
              <a:t>. </a:t>
            </a:r>
            <a:r>
              <a:rPr lang="bg-BG" sz="4000" dirty="0" err="1"/>
              <a:t>еН</a:t>
            </a:r>
            <a:r>
              <a:rPr lang="bg-BG" sz="4000" dirty="0"/>
              <a:t> </a:t>
            </a:r>
            <a:r>
              <a:rPr lang="bg-BG" sz="4000" dirty="0" err="1"/>
              <a:t>ешелсим</a:t>
            </a:r>
            <a:r>
              <a:rPr lang="bg-BG" sz="4000" dirty="0"/>
              <a:t> аз </a:t>
            </a:r>
            <a:r>
              <a:rPr lang="bg-BG" sz="4000" dirty="0" err="1"/>
              <a:t>ощин</a:t>
            </a:r>
            <a:r>
              <a:rPr lang="bg-BG" sz="4000" dirty="0"/>
              <a:t> </a:t>
            </a:r>
            <a:r>
              <a:rPr lang="bg-BG" sz="4000" dirty="0" err="1"/>
              <a:t>огурд</a:t>
            </a:r>
            <a:r>
              <a:rPr lang="bg-BG" sz="4000" dirty="0"/>
              <a:t>. </a:t>
            </a:r>
            <a:r>
              <a:rPr lang="bg-BG" sz="4000" dirty="0" err="1"/>
              <a:t>еН</a:t>
            </a:r>
            <a:r>
              <a:rPr lang="bg-BG" sz="4000" dirty="0"/>
              <a:t> </a:t>
            </a:r>
            <a:r>
              <a:rPr lang="bg-BG" sz="4000" dirty="0" err="1"/>
              <a:t>ешавуч</a:t>
            </a:r>
            <a:r>
              <a:rPr lang="bg-BG" sz="4000" dirty="0"/>
              <a:t> и </a:t>
            </a:r>
            <a:r>
              <a:rPr lang="bg-BG" sz="4000" dirty="0" err="1"/>
              <a:t>атацед</a:t>
            </a:r>
            <a:r>
              <a:rPr lang="bg-BG" sz="4000" dirty="0"/>
              <a:t>, </a:t>
            </a:r>
            <a:r>
              <a:rPr lang="bg-BG" sz="4000" dirty="0" err="1"/>
              <a:t>отиок</a:t>
            </a:r>
            <a:r>
              <a:rPr lang="bg-BG" sz="4000" dirty="0"/>
              <a:t> </a:t>
            </a:r>
            <a:r>
              <a:rPr lang="bg-BG" sz="4000" dirty="0" err="1"/>
              <a:t>ахадяс</a:t>
            </a:r>
            <a:r>
              <a:rPr lang="bg-BG" sz="4000" dirty="0"/>
              <a:t> ад </a:t>
            </a:r>
            <a:r>
              <a:rPr lang="bg-BG" sz="4000" dirty="0" err="1"/>
              <a:t>ис</a:t>
            </a:r>
            <a:r>
              <a:rPr lang="bg-BG" sz="4000" dirty="0"/>
              <a:t> </a:t>
            </a:r>
            <a:r>
              <a:rPr lang="bg-BG" sz="4000" dirty="0" err="1"/>
              <a:t>таничоп</a:t>
            </a:r>
            <a:r>
              <a:rPr lang="bg-BG" sz="4000" dirty="0"/>
              <a:t> </a:t>
            </a:r>
            <a:r>
              <a:rPr lang="bg-BG" sz="4000" dirty="0" err="1"/>
              <a:t>доп</a:t>
            </a:r>
            <a:r>
              <a:rPr lang="bg-BG" sz="4000" dirty="0"/>
              <a:t> </a:t>
            </a:r>
            <a:r>
              <a:rPr lang="bg-BG" sz="4000" dirty="0" err="1"/>
              <a:t>яен</a:t>
            </a:r>
            <a:r>
              <a:rPr lang="bg-BG" sz="4000" dirty="0"/>
              <a:t>. </a:t>
            </a:r>
          </a:p>
        </p:txBody>
      </p:sp>
      <p:sp>
        <p:nvSpPr>
          <p:cNvPr id="7" name="Текстово поле 6"/>
          <p:cNvSpPr txBox="1"/>
          <p:nvPr/>
        </p:nvSpPr>
        <p:spPr>
          <a:xfrm>
            <a:off x="1104900" y="5812140"/>
            <a:ext cx="7795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/>
              </a:rPr>
              <a:t>https://ciox.ru/reverse-text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4785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авоъгълник 9"/>
          <p:cNvSpPr/>
          <p:nvPr/>
        </p:nvSpPr>
        <p:spPr>
          <a:xfrm>
            <a:off x="761241" y="1752852"/>
            <a:ext cx="10668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 err="1"/>
              <a:t>Едно</a:t>
            </a:r>
            <a:r>
              <a:rPr lang="ru-RU" sz="3000" dirty="0"/>
              <a:t> </a:t>
            </a:r>
            <a:r>
              <a:rPr lang="ru-RU" sz="3000" dirty="0" err="1"/>
              <a:t>малко</a:t>
            </a:r>
            <a:r>
              <a:rPr lang="ru-RU" sz="3000" dirty="0"/>
              <a:t> </a:t>
            </a:r>
            <a:r>
              <a:rPr lang="ru-RU" sz="3000" dirty="0" err="1"/>
              <a:t>момиченце</a:t>
            </a:r>
            <a:r>
              <a:rPr lang="ru-RU" sz="3000" dirty="0"/>
              <a:t> се </a:t>
            </a:r>
            <a:r>
              <a:rPr lang="ru-RU" sz="3000" dirty="0" err="1"/>
              <a:t>усмихнало</a:t>
            </a:r>
            <a:r>
              <a:rPr lang="ru-RU" sz="3000" dirty="0"/>
              <a:t> на един </a:t>
            </a:r>
            <a:r>
              <a:rPr lang="ru-RU" sz="3000" dirty="0" err="1"/>
              <a:t>тъжен</a:t>
            </a:r>
            <a:r>
              <a:rPr lang="ru-RU" sz="3000" dirty="0"/>
              <a:t> </a:t>
            </a:r>
            <a:r>
              <a:rPr lang="ru-RU" sz="3000" dirty="0" err="1"/>
              <a:t>човек</a:t>
            </a:r>
            <a:r>
              <a:rPr lang="ru-RU" sz="3000" dirty="0"/>
              <a:t>. </a:t>
            </a:r>
            <a:r>
              <a:rPr lang="ru-RU" sz="3000" dirty="0" err="1"/>
              <a:t>Това</a:t>
            </a:r>
            <a:r>
              <a:rPr lang="ru-RU" sz="3000" dirty="0"/>
              <a:t> </a:t>
            </a:r>
            <a:r>
              <a:rPr lang="ru-RU" sz="3000" dirty="0" err="1"/>
              <a:t>го</a:t>
            </a:r>
            <a:r>
              <a:rPr lang="ru-RU" sz="3000" dirty="0"/>
              <a:t> ободрило и той се </a:t>
            </a:r>
            <a:r>
              <a:rPr lang="ru-RU" sz="3000" dirty="0" err="1"/>
              <a:t>почувствал</a:t>
            </a:r>
            <a:r>
              <a:rPr lang="ru-RU" sz="3000" dirty="0"/>
              <a:t> </a:t>
            </a:r>
            <a:r>
              <a:rPr lang="ru-RU" sz="3000" dirty="0" err="1"/>
              <a:t>по-добре</a:t>
            </a:r>
            <a:r>
              <a:rPr lang="ru-RU" sz="3000" dirty="0"/>
              <a:t>. </a:t>
            </a:r>
            <a:r>
              <a:rPr lang="ru-RU" sz="3000" dirty="0" err="1"/>
              <a:t>Спомнил</a:t>
            </a:r>
            <a:r>
              <a:rPr lang="ru-RU" sz="3000" dirty="0"/>
              <a:t> си, че не е благодарил на свой </a:t>
            </a:r>
            <a:r>
              <a:rPr lang="ru-RU" sz="3000" dirty="0" err="1"/>
              <a:t>приятел</a:t>
            </a:r>
            <a:r>
              <a:rPr lang="ru-RU" sz="3000" dirty="0"/>
              <a:t>, </a:t>
            </a:r>
            <a:r>
              <a:rPr lang="ru-RU" sz="3000" dirty="0" err="1"/>
              <a:t>който</a:t>
            </a:r>
            <a:r>
              <a:rPr lang="ru-RU" sz="3000" dirty="0"/>
              <a:t> наскоро </a:t>
            </a:r>
            <a:r>
              <a:rPr lang="ru-RU" sz="3000" dirty="0" err="1"/>
              <a:t>му</a:t>
            </a:r>
            <a:r>
              <a:rPr lang="ru-RU" sz="3000" dirty="0"/>
              <a:t> </a:t>
            </a:r>
            <a:r>
              <a:rPr lang="ru-RU" sz="3000" dirty="0" err="1"/>
              <a:t>помогнал</a:t>
            </a:r>
            <a:r>
              <a:rPr lang="ru-RU" sz="3000" dirty="0"/>
              <a:t>. Намерил </a:t>
            </a:r>
            <a:r>
              <a:rPr lang="ru-RU" sz="3000" dirty="0" err="1"/>
              <a:t>го</a:t>
            </a:r>
            <a:r>
              <a:rPr lang="ru-RU" sz="3000" dirty="0"/>
              <a:t> и </a:t>
            </a:r>
            <a:r>
              <a:rPr lang="ru-RU" sz="3000" dirty="0" err="1"/>
              <a:t>му</a:t>
            </a:r>
            <a:r>
              <a:rPr lang="ru-RU" sz="3000" dirty="0"/>
              <a:t> благодарил.</a:t>
            </a:r>
          </a:p>
          <a:p>
            <a:r>
              <a:rPr lang="ru-RU" sz="3000" dirty="0" err="1"/>
              <a:t>Приятелят</a:t>
            </a:r>
            <a:r>
              <a:rPr lang="ru-RU" sz="3000" dirty="0"/>
              <a:t> </a:t>
            </a:r>
            <a:r>
              <a:rPr lang="ru-RU" sz="3000" dirty="0" err="1"/>
              <a:t>му</a:t>
            </a:r>
            <a:r>
              <a:rPr lang="ru-RU" sz="3000" dirty="0"/>
              <a:t> </a:t>
            </a:r>
            <a:r>
              <a:rPr lang="ru-RU" sz="3000" dirty="0" err="1"/>
              <a:t>останал</a:t>
            </a:r>
            <a:r>
              <a:rPr lang="ru-RU" sz="3000" dirty="0"/>
              <a:t> толкова доволен, че </a:t>
            </a:r>
            <a:r>
              <a:rPr lang="ru-RU" sz="3000" dirty="0" err="1"/>
              <a:t>веднага</a:t>
            </a:r>
            <a:r>
              <a:rPr lang="ru-RU" sz="3000" dirty="0"/>
              <a:t> дал бакшиш на </a:t>
            </a:r>
            <a:r>
              <a:rPr lang="ru-RU" sz="3000" dirty="0" err="1"/>
              <a:t>сервитьора</a:t>
            </a:r>
            <a:r>
              <a:rPr lang="ru-RU" sz="3000" dirty="0"/>
              <a:t>, </a:t>
            </a:r>
            <a:r>
              <a:rPr lang="ru-RU" sz="3000" dirty="0" err="1"/>
              <a:t>който</a:t>
            </a:r>
            <a:r>
              <a:rPr lang="ru-RU" sz="3000" dirty="0"/>
              <a:t> </a:t>
            </a:r>
            <a:r>
              <a:rPr lang="ru-RU" sz="3000" dirty="0" err="1"/>
              <a:t>всеки</a:t>
            </a:r>
            <a:r>
              <a:rPr lang="ru-RU" sz="3000" dirty="0"/>
              <a:t> </a:t>
            </a:r>
            <a:r>
              <a:rPr lang="ru-RU" sz="3000" dirty="0" err="1"/>
              <a:t>ден</a:t>
            </a:r>
            <a:r>
              <a:rPr lang="ru-RU" sz="3000" dirty="0"/>
              <a:t> </a:t>
            </a:r>
            <a:r>
              <a:rPr lang="ru-RU" sz="3000" dirty="0" err="1"/>
              <a:t>го</a:t>
            </a:r>
            <a:r>
              <a:rPr lang="ru-RU" sz="3000" dirty="0"/>
              <a:t> </a:t>
            </a:r>
            <a:r>
              <a:rPr lang="ru-RU" sz="3000" dirty="0" err="1"/>
              <a:t>обслужвал</a:t>
            </a:r>
            <a:r>
              <a:rPr lang="ru-RU" sz="3000" dirty="0"/>
              <a:t>.</a:t>
            </a:r>
          </a:p>
          <a:p>
            <a:r>
              <a:rPr lang="ru-RU" sz="3000" dirty="0" err="1"/>
              <a:t>Вечерта</a:t>
            </a:r>
            <a:r>
              <a:rPr lang="ru-RU" sz="3000" dirty="0"/>
              <a:t>, </a:t>
            </a:r>
            <a:r>
              <a:rPr lang="ru-RU" sz="3000" dirty="0" err="1"/>
              <a:t>когато</a:t>
            </a:r>
            <a:r>
              <a:rPr lang="ru-RU" sz="3000" dirty="0"/>
              <a:t> се прибирал </a:t>
            </a:r>
            <a:r>
              <a:rPr lang="ru-RU" sz="3000" dirty="0" err="1"/>
              <a:t>вкъщи</a:t>
            </a:r>
            <a:r>
              <a:rPr lang="ru-RU" sz="3000" dirty="0"/>
              <a:t>, </a:t>
            </a:r>
            <a:r>
              <a:rPr lang="ru-RU" sz="3000" dirty="0" err="1"/>
              <a:t>сервитьорът</a:t>
            </a:r>
            <a:r>
              <a:rPr lang="ru-RU" sz="3000" dirty="0"/>
              <a:t> дал част от парите на </a:t>
            </a:r>
            <a:r>
              <a:rPr lang="ru-RU" sz="3000" dirty="0" err="1"/>
              <a:t>бедния</a:t>
            </a:r>
            <a:r>
              <a:rPr lang="ru-RU" sz="3000" dirty="0"/>
              <a:t> старец, </a:t>
            </a:r>
            <a:r>
              <a:rPr lang="ru-RU" sz="3000" dirty="0" err="1"/>
              <a:t>който</a:t>
            </a:r>
            <a:r>
              <a:rPr lang="ru-RU" sz="3000" dirty="0"/>
              <a:t> </a:t>
            </a:r>
            <a:r>
              <a:rPr lang="ru-RU" sz="3000" dirty="0" err="1"/>
              <a:t>всеки</a:t>
            </a:r>
            <a:r>
              <a:rPr lang="ru-RU" sz="3000" dirty="0"/>
              <a:t> </a:t>
            </a:r>
            <a:r>
              <a:rPr lang="ru-RU" sz="3000" dirty="0" err="1"/>
              <a:t>ден</a:t>
            </a:r>
            <a:r>
              <a:rPr lang="ru-RU" sz="3000" dirty="0"/>
              <a:t> стоял на </a:t>
            </a:r>
            <a:r>
              <a:rPr lang="ru-RU" sz="3000" dirty="0" err="1"/>
              <a:t>ъгъла</a:t>
            </a:r>
            <a:r>
              <a:rPr lang="ru-RU" sz="3000" dirty="0"/>
              <a:t>.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908561" y="1313643"/>
            <a:ext cx="8832130" cy="3805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800" b="1" dirty="0"/>
              <a:t>Четене на текст със скрити букви</a:t>
            </a:r>
          </a:p>
          <a:p>
            <a:pPr marL="0" indent="0">
              <a:buNone/>
            </a:pPr>
            <a:endParaRPr lang="bg-BG" sz="2400" dirty="0"/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СКОРОСТНО ЧЕТЕНЕ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88</a:t>
            </a:fld>
            <a:endParaRPr lang="bg-BG" noProof="0" dirty="0"/>
          </a:p>
        </p:txBody>
      </p:sp>
      <p:sp>
        <p:nvSpPr>
          <p:cNvPr id="5" name="Правоъгълник 4"/>
          <p:cNvSpPr/>
          <p:nvPr/>
        </p:nvSpPr>
        <p:spPr>
          <a:xfrm>
            <a:off x="761241" y="2145425"/>
            <a:ext cx="10373360" cy="1617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Правоъгълник 13"/>
          <p:cNvSpPr/>
          <p:nvPr/>
        </p:nvSpPr>
        <p:spPr>
          <a:xfrm>
            <a:off x="908561" y="2597947"/>
            <a:ext cx="10373360" cy="1617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5" name="Правоъгълник 14"/>
          <p:cNvSpPr/>
          <p:nvPr/>
        </p:nvSpPr>
        <p:spPr>
          <a:xfrm>
            <a:off x="908561" y="3041576"/>
            <a:ext cx="10373360" cy="1617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6" name="Правоъгълник 15"/>
          <p:cNvSpPr/>
          <p:nvPr/>
        </p:nvSpPr>
        <p:spPr>
          <a:xfrm>
            <a:off x="908561" y="3506723"/>
            <a:ext cx="10373360" cy="1617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7" name="Правоъгълник 16"/>
          <p:cNvSpPr/>
          <p:nvPr/>
        </p:nvSpPr>
        <p:spPr>
          <a:xfrm>
            <a:off x="908561" y="3958917"/>
            <a:ext cx="10373360" cy="1617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8" name="Правоъгълник 17"/>
          <p:cNvSpPr/>
          <p:nvPr/>
        </p:nvSpPr>
        <p:spPr>
          <a:xfrm>
            <a:off x="908561" y="4411439"/>
            <a:ext cx="10373360" cy="1617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9" name="Правоъгълник 18"/>
          <p:cNvSpPr/>
          <p:nvPr/>
        </p:nvSpPr>
        <p:spPr>
          <a:xfrm>
            <a:off x="908561" y="4876258"/>
            <a:ext cx="10373360" cy="1617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0" name="Правоъгълник 19"/>
          <p:cNvSpPr/>
          <p:nvPr/>
        </p:nvSpPr>
        <p:spPr>
          <a:xfrm>
            <a:off x="908561" y="5326745"/>
            <a:ext cx="10373360" cy="1617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1" name="Правоъгълник 20"/>
          <p:cNvSpPr/>
          <p:nvPr/>
        </p:nvSpPr>
        <p:spPr>
          <a:xfrm>
            <a:off x="908561" y="5795156"/>
            <a:ext cx="10373360" cy="1617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1480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авоъгълник 13"/>
          <p:cNvSpPr/>
          <p:nvPr/>
        </p:nvSpPr>
        <p:spPr>
          <a:xfrm>
            <a:off x="841762" y="1813812"/>
            <a:ext cx="10668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 err="1"/>
              <a:t>Едно</a:t>
            </a:r>
            <a:r>
              <a:rPr lang="ru-RU" sz="3000" dirty="0"/>
              <a:t> </a:t>
            </a:r>
            <a:r>
              <a:rPr lang="ru-RU" sz="3000" dirty="0" err="1"/>
              <a:t>малко</a:t>
            </a:r>
            <a:r>
              <a:rPr lang="ru-RU" sz="3000" dirty="0"/>
              <a:t> </a:t>
            </a:r>
            <a:r>
              <a:rPr lang="ru-RU" sz="3000" dirty="0" err="1"/>
              <a:t>момиченце</a:t>
            </a:r>
            <a:r>
              <a:rPr lang="ru-RU" sz="3000" dirty="0"/>
              <a:t> се </a:t>
            </a:r>
            <a:r>
              <a:rPr lang="ru-RU" sz="3000" dirty="0" err="1"/>
              <a:t>усмихнало</a:t>
            </a:r>
            <a:r>
              <a:rPr lang="ru-RU" sz="3000" dirty="0"/>
              <a:t> на един </a:t>
            </a:r>
            <a:r>
              <a:rPr lang="ru-RU" sz="3000" dirty="0" err="1"/>
              <a:t>тъжен</a:t>
            </a:r>
            <a:r>
              <a:rPr lang="ru-RU" sz="3000" dirty="0"/>
              <a:t> </a:t>
            </a:r>
            <a:r>
              <a:rPr lang="ru-RU" sz="3000" dirty="0" err="1"/>
              <a:t>човек</a:t>
            </a:r>
            <a:r>
              <a:rPr lang="ru-RU" sz="3000" dirty="0"/>
              <a:t>. </a:t>
            </a:r>
            <a:r>
              <a:rPr lang="ru-RU" sz="3000" dirty="0" err="1"/>
              <a:t>Това</a:t>
            </a:r>
            <a:r>
              <a:rPr lang="ru-RU" sz="3000" dirty="0"/>
              <a:t> </a:t>
            </a:r>
            <a:r>
              <a:rPr lang="ru-RU" sz="3000" dirty="0" err="1"/>
              <a:t>го</a:t>
            </a:r>
            <a:r>
              <a:rPr lang="ru-RU" sz="3000" dirty="0"/>
              <a:t> ободрило и той се </a:t>
            </a:r>
            <a:r>
              <a:rPr lang="ru-RU" sz="3000" dirty="0" err="1"/>
              <a:t>почувствал</a:t>
            </a:r>
            <a:r>
              <a:rPr lang="ru-RU" sz="3000" dirty="0"/>
              <a:t> </a:t>
            </a:r>
            <a:r>
              <a:rPr lang="ru-RU" sz="3000" dirty="0" err="1"/>
              <a:t>по-добре</a:t>
            </a:r>
            <a:r>
              <a:rPr lang="ru-RU" sz="3000" dirty="0"/>
              <a:t>. </a:t>
            </a:r>
            <a:r>
              <a:rPr lang="ru-RU" sz="3000" dirty="0" err="1"/>
              <a:t>Спомнил</a:t>
            </a:r>
            <a:r>
              <a:rPr lang="ru-RU" sz="3000" dirty="0"/>
              <a:t> си, че не е благодарил на свой </a:t>
            </a:r>
            <a:r>
              <a:rPr lang="ru-RU" sz="3000" dirty="0" err="1"/>
              <a:t>приятел</a:t>
            </a:r>
            <a:r>
              <a:rPr lang="ru-RU" sz="3000" dirty="0"/>
              <a:t>, </a:t>
            </a:r>
            <a:r>
              <a:rPr lang="ru-RU" sz="3000" dirty="0" err="1"/>
              <a:t>който</a:t>
            </a:r>
            <a:r>
              <a:rPr lang="ru-RU" sz="3000" dirty="0"/>
              <a:t> наскоро </a:t>
            </a:r>
            <a:r>
              <a:rPr lang="ru-RU" sz="3000" dirty="0" err="1"/>
              <a:t>му</a:t>
            </a:r>
            <a:r>
              <a:rPr lang="ru-RU" sz="3000" dirty="0"/>
              <a:t> </a:t>
            </a:r>
            <a:r>
              <a:rPr lang="ru-RU" sz="3000" dirty="0" err="1"/>
              <a:t>помогнал</a:t>
            </a:r>
            <a:r>
              <a:rPr lang="ru-RU" sz="3000" dirty="0"/>
              <a:t>. Намерил </a:t>
            </a:r>
            <a:r>
              <a:rPr lang="ru-RU" sz="3000" dirty="0" err="1"/>
              <a:t>го</a:t>
            </a:r>
            <a:r>
              <a:rPr lang="ru-RU" sz="3000" dirty="0"/>
              <a:t> и </a:t>
            </a:r>
            <a:r>
              <a:rPr lang="ru-RU" sz="3000" dirty="0" err="1"/>
              <a:t>му</a:t>
            </a:r>
            <a:r>
              <a:rPr lang="ru-RU" sz="3000" dirty="0"/>
              <a:t> благодарил.</a:t>
            </a:r>
          </a:p>
          <a:p>
            <a:r>
              <a:rPr lang="ru-RU" sz="3000" dirty="0" err="1"/>
              <a:t>Приятелят</a:t>
            </a:r>
            <a:r>
              <a:rPr lang="ru-RU" sz="3000" dirty="0"/>
              <a:t> </a:t>
            </a:r>
            <a:r>
              <a:rPr lang="ru-RU" sz="3000" dirty="0" err="1"/>
              <a:t>му</a:t>
            </a:r>
            <a:r>
              <a:rPr lang="ru-RU" sz="3000" dirty="0"/>
              <a:t> </a:t>
            </a:r>
            <a:r>
              <a:rPr lang="ru-RU" sz="3000" dirty="0" err="1"/>
              <a:t>останал</a:t>
            </a:r>
            <a:r>
              <a:rPr lang="ru-RU" sz="3000" dirty="0"/>
              <a:t> толкова доволен, че </a:t>
            </a:r>
            <a:r>
              <a:rPr lang="ru-RU" sz="3000" dirty="0" err="1"/>
              <a:t>веднага</a:t>
            </a:r>
            <a:r>
              <a:rPr lang="ru-RU" sz="3000" dirty="0"/>
              <a:t> дал бакшиш на </a:t>
            </a:r>
            <a:r>
              <a:rPr lang="ru-RU" sz="3000" dirty="0" err="1"/>
              <a:t>сервитьора</a:t>
            </a:r>
            <a:r>
              <a:rPr lang="ru-RU" sz="3000" dirty="0"/>
              <a:t>, </a:t>
            </a:r>
            <a:r>
              <a:rPr lang="ru-RU" sz="3000" dirty="0" err="1"/>
              <a:t>който</a:t>
            </a:r>
            <a:r>
              <a:rPr lang="ru-RU" sz="3000" dirty="0"/>
              <a:t> </a:t>
            </a:r>
            <a:r>
              <a:rPr lang="ru-RU" sz="3000" dirty="0" err="1"/>
              <a:t>всеки</a:t>
            </a:r>
            <a:r>
              <a:rPr lang="ru-RU" sz="3000" dirty="0"/>
              <a:t> </a:t>
            </a:r>
            <a:r>
              <a:rPr lang="ru-RU" sz="3000" dirty="0" err="1"/>
              <a:t>ден</a:t>
            </a:r>
            <a:r>
              <a:rPr lang="ru-RU" sz="3000" dirty="0"/>
              <a:t> </a:t>
            </a:r>
            <a:r>
              <a:rPr lang="ru-RU" sz="3000" dirty="0" err="1"/>
              <a:t>го</a:t>
            </a:r>
            <a:r>
              <a:rPr lang="ru-RU" sz="3000" dirty="0"/>
              <a:t> </a:t>
            </a:r>
            <a:r>
              <a:rPr lang="ru-RU" sz="3000" dirty="0" err="1"/>
              <a:t>обслужвал</a:t>
            </a:r>
            <a:r>
              <a:rPr lang="ru-RU" sz="3000" dirty="0"/>
              <a:t>.</a:t>
            </a:r>
          </a:p>
          <a:p>
            <a:r>
              <a:rPr lang="ru-RU" sz="3000" dirty="0" err="1"/>
              <a:t>Вечерта</a:t>
            </a:r>
            <a:r>
              <a:rPr lang="ru-RU" sz="3000" dirty="0"/>
              <a:t>, </a:t>
            </a:r>
            <a:r>
              <a:rPr lang="ru-RU" sz="3000" dirty="0" err="1"/>
              <a:t>когато</a:t>
            </a:r>
            <a:r>
              <a:rPr lang="ru-RU" sz="3000" dirty="0"/>
              <a:t> се прибирал </a:t>
            </a:r>
            <a:r>
              <a:rPr lang="ru-RU" sz="3000" dirty="0" err="1"/>
              <a:t>вкъщи</a:t>
            </a:r>
            <a:r>
              <a:rPr lang="ru-RU" sz="3000" dirty="0"/>
              <a:t>, </a:t>
            </a:r>
            <a:r>
              <a:rPr lang="ru-RU" sz="3000" dirty="0" err="1"/>
              <a:t>сервитьорът</a:t>
            </a:r>
            <a:r>
              <a:rPr lang="ru-RU" sz="3000" dirty="0"/>
              <a:t> дал част от парите на </a:t>
            </a:r>
            <a:r>
              <a:rPr lang="ru-RU" sz="3000" dirty="0" err="1"/>
              <a:t>бедния</a:t>
            </a:r>
            <a:r>
              <a:rPr lang="ru-RU" sz="3000" dirty="0"/>
              <a:t> старец, </a:t>
            </a:r>
            <a:r>
              <a:rPr lang="ru-RU" sz="3000" dirty="0" err="1"/>
              <a:t>който</a:t>
            </a:r>
            <a:r>
              <a:rPr lang="ru-RU" sz="3000" dirty="0"/>
              <a:t> </a:t>
            </a:r>
            <a:r>
              <a:rPr lang="ru-RU" sz="3000" dirty="0" err="1"/>
              <a:t>всеки</a:t>
            </a:r>
            <a:r>
              <a:rPr lang="ru-RU" sz="3000" dirty="0"/>
              <a:t> </a:t>
            </a:r>
            <a:r>
              <a:rPr lang="ru-RU" sz="3000" dirty="0" err="1"/>
              <a:t>ден</a:t>
            </a:r>
            <a:r>
              <a:rPr lang="ru-RU" sz="3000" dirty="0"/>
              <a:t> стоял на </a:t>
            </a:r>
            <a:r>
              <a:rPr lang="ru-RU" sz="3000" dirty="0" err="1"/>
              <a:t>ъгъла</a:t>
            </a:r>
            <a:r>
              <a:rPr lang="ru-RU" sz="3000" dirty="0"/>
              <a:t>.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925253" y="1362605"/>
            <a:ext cx="8832130" cy="3805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800" b="1" dirty="0"/>
              <a:t>Четене на текст със скрити букви</a:t>
            </a:r>
          </a:p>
          <a:p>
            <a:pPr marL="0" indent="0">
              <a:buNone/>
            </a:pPr>
            <a:endParaRPr lang="bg-BG" sz="2400" dirty="0"/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СКОРОСТНО ЧЕТЕНЕ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89</a:t>
            </a:fld>
            <a:endParaRPr lang="bg-BG" noProof="0" dirty="0"/>
          </a:p>
        </p:txBody>
      </p:sp>
      <p:sp>
        <p:nvSpPr>
          <p:cNvPr id="5" name="Правоъгълник 4"/>
          <p:cNvSpPr/>
          <p:nvPr/>
        </p:nvSpPr>
        <p:spPr>
          <a:xfrm>
            <a:off x="1735776" y="1808480"/>
            <a:ext cx="238772" cy="431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" name="Правоъгълник 6"/>
          <p:cNvSpPr/>
          <p:nvPr/>
        </p:nvSpPr>
        <p:spPr>
          <a:xfrm>
            <a:off x="6956111" y="1808480"/>
            <a:ext cx="238772" cy="431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" name="Правоъгълник 7"/>
          <p:cNvSpPr/>
          <p:nvPr/>
        </p:nvSpPr>
        <p:spPr>
          <a:xfrm>
            <a:off x="3498536" y="1808480"/>
            <a:ext cx="238772" cy="431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" name="Правоъгълник 8"/>
          <p:cNvSpPr/>
          <p:nvPr/>
        </p:nvSpPr>
        <p:spPr>
          <a:xfrm>
            <a:off x="5102546" y="1808480"/>
            <a:ext cx="238772" cy="431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2" name="Правоъгълник 11"/>
          <p:cNvSpPr/>
          <p:nvPr/>
        </p:nvSpPr>
        <p:spPr>
          <a:xfrm>
            <a:off x="8893496" y="1808480"/>
            <a:ext cx="238772" cy="431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Правоъгълник 12"/>
          <p:cNvSpPr/>
          <p:nvPr/>
        </p:nvSpPr>
        <p:spPr>
          <a:xfrm>
            <a:off x="10846810" y="1808480"/>
            <a:ext cx="238772" cy="431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7977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лавие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НАРЕДБА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№ 11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1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СЕПТЕМВРИ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2016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г.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ЗА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ОЦЕНЯВАНЕ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 РЕЗУЛТАТИТЕ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ОТ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ОБУЧЕНИЕТО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НА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bg-BG" dirty="0">
                <a:solidFill>
                  <a:srgbClr val="0070C0"/>
                </a:solidFill>
              </a:rPr>
              <a:t>УЧЕНИЦИТЕ</a:t>
            </a:r>
            <a:endParaRPr lang="en-US" dirty="0"/>
          </a:p>
        </p:txBody>
      </p:sp>
      <p:sp>
        <p:nvSpPr>
          <p:cNvPr id="14" name="Контейнер на съдържание 13"/>
          <p:cNvSpPr>
            <a:spLocks noGrp="1"/>
          </p:cNvSpPr>
          <p:nvPr>
            <p:ph idx="1"/>
          </p:nvPr>
        </p:nvSpPr>
        <p:spPr>
          <a:xfrm>
            <a:off x="1103382" y="1330695"/>
            <a:ext cx="9982200" cy="4572000"/>
          </a:xfrm>
        </p:spPr>
        <p:txBody>
          <a:bodyPr rtlCol="0">
            <a:noAutofit/>
          </a:bodyPr>
          <a:lstStyle/>
          <a:p>
            <a:pPr marL="0" indent="0">
              <a:buNone/>
            </a:pPr>
            <a:r>
              <a:rPr lang="ru-RU" sz="2400" dirty="0"/>
              <a:t>Чл. 50</a:t>
            </a:r>
          </a:p>
          <a:p>
            <a:r>
              <a:rPr lang="ru-RU" sz="2400" dirty="0"/>
              <a:t> (11) </a:t>
            </a:r>
            <a:r>
              <a:rPr lang="ru-RU" sz="2400" b="1" dirty="0" err="1"/>
              <a:t>Ученици</a:t>
            </a:r>
            <a:r>
              <a:rPr lang="ru-RU" sz="2400" b="1" dirty="0"/>
              <a:t> </a:t>
            </a:r>
            <a:r>
              <a:rPr lang="ru-RU" sz="2400" b="1" dirty="0" err="1"/>
              <a:t>със</a:t>
            </a:r>
            <a:r>
              <a:rPr lang="ru-RU" sz="2400" b="1" dirty="0"/>
              <a:t> СОП</a:t>
            </a:r>
            <a:r>
              <a:rPr lang="ru-RU" sz="2400" dirty="0"/>
              <a:t>, </a:t>
            </a:r>
            <a:r>
              <a:rPr lang="ru-RU" sz="2400" dirty="0" err="1"/>
              <a:t>които</a:t>
            </a:r>
            <a:r>
              <a:rPr lang="ru-RU" sz="2400" dirty="0"/>
              <a:t> </a:t>
            </a:r>
            <a:r>
              <a:rPr lang="ru-RU" sz="2400" dirty="0" err="1"/>
              <a:t>са</a:t>
            </a:r>
            <a:r>
              <a:rPr lang="ru-RU" sz="2400" dirty="0"/>
              <a:t> </a:t>
            </a:r>
            <a:r>
              <a:rPr lang="ru-RU" sz="2400" dirty="0" err="1"/>
              <a:t>интегрирани</a:t>
            </a:r>
            <a:r>
              <a:rPr lang="ru-RU" sz="2400" dirty="0"/>
              <a:t> в </a:t>
            </a:r>
            <a:r>
              <a:rPr lang="ru-RU" sz="2400" dirty="0" err="1"/>
              <a:t>училищата</a:t>
            </a:r>
            <a:r>
              <a:rPr lang="ru-RU" sz="2400" dirty="0"/>
              <a:t>, в </a:t>
            </a:r>
            <a:r>
              <a:rPr lang="ru-RU" sz="2400" dirty="0" err="1"/>
              <a:t>които</a:t>
            </a:r>
            <a:r>
              <a:rPr lang="ru-RU" sz="2400" dirty="0"/>
              <a:t> се </a:t>
            </a:r>
            <a:r>
              <a:rPr lang="ru-RU" sz="2400" dirty="0" err="1"/>
              <a:t>осъществява</a:t>
            </a:r>
            <a:r>
              <a:rPr lang="ru-RU" sz="2400" dirty="0"/>
              <a:t> обучение в IV </a:t>
            </a:r>
            <a:r>
              <a:rPr lang="ru-RU" sz="2400" dirty="0" err="1"/>
              <a:t>клас</a:t>
            </a:r>
            <a:r>
              <a:rPr lang="ru-RU" sz="2400" dirty="0"/>
              <a:t>, и се </a:t>
            </a:r>
            <a:r>
              <a:rPr lang="ru-RU" sz="2400" dirty="0" err="1"/>
              <a:t>обучават</a:t>
            </a:r>
            <a:r>
              <a:rPr lang="ru-RU" sz="2400" dirty="0"/>
              <a:t> по </a:t>
            </a:r>
            <a:r>
              <a:rPr lang="ru-RU" sz="2400" dirty="0" err="1"/>
              <a:t>индивидуални</a:t>
            </a:r>
            <a:r>
              <a:rPr lang="ru-RU" sz="2400" dirty="0"/>
              <a:t> </a:t>
            </a:r>
            <a:r>
              <a:rPr lang="ru-RU" sz="2400" dirty="0" err="1"/>
              <a:t>учебни</a:t>
            </a:r>
            <a:r>
              <a:rPr lang="ru-RU" sz="2400" dirty="0"/>
              <a:t> </a:t>
            </a:r>
            <a:r>
              <a:rPr lang="ru-RU" sz="2400" dirty="0" err="1"/>
              <a:t>програми</a:t>
            </a:r>
            <a:r>
              <a:rPr lang="ru-RU" sz="2400" dirty="0"/>
              <a:t>, </a:t>
            </a:r>
            <a:r>
              <a:rPr lang="ru-RU" sz="2400" b="1" dirty="0" err="1"/>
              <a:t>полагат</a:t>
            </a:r>
            <a:r>
              <a:rPr lang="ru-RU" sz="2400" b="1" dirty="0"/>
              <a:t> </a:t>
            </a:r>
            <a:r>
              <a:rPr lang="ru-RU" sz="2400" b="1" dirty="0" err="1"/>
              <a:t>изпитите</a:t>
            </a:r>
            <a:r>
              <a:rPr lang="ru-RU" sz="2400" b="1" dirty="0"/>
              <a:t> по ал. 3 по </a:t>
            </a:r>
            <a:r>
              <a:rPr lang="ru-RU" sz="2400" b="1" dirty="0" err="1"/>
              <a:t>преценка</a:t>
            </a:r>
            <a:r>
              <a:rPr lang="ru-RU" sz="2400" b="1" dirty="0"/>
              <a:t> на </a:t>
            </a:r>
            <a:r>
              <a:rPr lang="ru-RU" sz="2400" b="1" dirty="0" err="1"/>
              <a:t>училищния</a:t>
            </a:r>
            <a:r>
              <a:rPr lang="ru-RU" sz="2400" b="1" dirty="0"/>
              <a:t> </a:t>
            </a:r>
            <a:r>
              <a:rPr lang="ru-RU" sz="2400" b="1" dirty="0" err="1"/>
              <a:t>екип</a:t>
            </a:r>
            <a:r>
              <a:rPr lang="ru-RU" sz="2400" b="1" dirty="0"/>
              <a:t> за </a:t>
            </a:r>
            <a:r>
              <a:rPr lang="ru-RU" sz="2400" b="1" dirty="0" err="1"/>
              <a:t>подкрепа</a:t>
            </a:r>
            <a:r>
              <a:rPr lang="ru-RU" sz="2400" b="1" dirty="0"/>
              <a:t> за личностно развитие след </a:t>
            </a:r>
            <a:r>
              <a:rPr lang="ru-RU" sz="2400" b="1" dirty="0" err="1"/>
              <a:t>обсъждане</a:t>
            </a:r>
            <a:r>
              <a:rPr lang="ru-RU" sz="2400" b="1" dirty="0"/>
              <a:t> с родителя </a:t>
            </a:r>
            <a:r>
              <a:rPr lang="ru-RU" sz="2400" dirty="0"/>
              <a:t>(</a:t>
            </a:r>
            <a:r>
              <a:rPr lang="ru-RU" sz="2400" dirty="0" err="1"/>
              <a:t>настойника</a:t>
            </a:r>
            <a:r>
              <a:rPr lang="ru-RU" sz="2400" dirty="0"/>
              <a:t>, попечителя, представителя на </a:t>
            </a:r>
            <a:r>
              <a:rPr lang="ru-RU" sz="2400" dirty="0" err="1"/>
              <a:t>непридружените</a:t>
            </a:r>
            <a:r>
              <a:rPr lang="ru-RU" sz="2400" dirty="0"/>
              <a:t> </a:t>
            </a:r>
            <a:r>
              <a:rPr lang="ru-RU" sz="2400" dirty="0" err="1"/>
              <a:t>малолетни</a:t>
            </a:r>
            <a:r>
              <a:rPr lang="ru-RU" sz="2400" dirty="0"/>
              <a:t> и </a:t>
            </a:r>
            <a:r>
              <a:rPr lang="ru-RU" sz="2400" dirty="0" err="1"/>
              <a:t>непълнолетни</a:t>
            </a:r>
            <a:r>
              <a:rPr lang="ru-RU" sz="2400" dirty="0"/>
              <a:t> лица, </a:t>
            </a:r>
            <a:r>
              <a:rPr lang="ru-RU" sz="2400" dirty="0" err="1"/>
              <a:t>търсещи</a:t>
            </a:r>
            <a:r>
              <a:rPr lang="ru-RU" sz="2400" dirty="0"/>
              <a:t> или получили </a:t>
            </a:r>
            <a:r>
              <a:rPr lang="ru-RU" sz="2400" dirty="0" err="1"/>
              <a:t>международна</a:t>
            </a:r>
            <a:r>
              <a:rPr lang="ru-RU" sz="2400" dirty="0"/>
              <a:t> </a:t>
            </a:r>
            <a:r>
              <a:rPr lang="ru-RU" sz="2400" dirty="0" err="1"/>
              <a:t>закрила</a:t>
            </a:r>
            <a:r>
              <a:rPr lang="ru-RU" sz="2400" dirty="0"/>
              <a:t>). </a:t>
            </a:r>
          </a:p>
          <a:p>
            <a:endParaRPr lang="en-US" sz="2400" dirty="0"/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9</a:t>
            </a:fld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25804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962660" y="1356360"/>
            <a:ext cx="9982200" cy="360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800" b="1" dirty="0"/>
              <a:t>Четене с догадка (текст с липсващи букви)</a:t>
            </a:r>
          </a:p>
          <a:p>
            <a:pPr marL="0" indent="0">
              <a:buNone/>
            </a:pPr>
            <a:endParaRPr lang="bg-BG" sz="2400" dirty="0"/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СКОРОСТНО ЧЕТЕНЕ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90</a:t>
            </a:fld>
            <a:endParaRPr lang="bg-BG" noProof="0" dirty="0"/>
          </a:p>
        </p:txBody>
      </p:sp>
      <p:sp>
        <p:nvSpPr>
          <p:cNvPr id="5" name="Правоъгълник 4"/>
          <p:cNvSpPr/>
          <p:nvPr/>
        </p:nvSpPr>
        <p:spPr>
          <a:xfrm>
            <a:off x="599440" y="1801514"/>
            <a:ext cx="107086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Лили вече </a:t>
            </a:r>
            <a:r>
              <a:rPr lang="ru-RU" sz="3600" dirty="0" err="1"/>
              <a:t>б_ше</a:t>
            </a:r>
            <a:r>
              <a:rPr lang="ru-RU" sz="3600" dirty="0"/>
              <a:t> </a:t>
            </a:r>
            <a:r>
              <a:rPr lang="ru-RU" sz="3600" dirty="0" err="1"/>
              <a:t>застан_ла</a:t>
            </a:r>
            <a:r>
              <a:rPr lang="ru-RU" sz="3600" dirty="0"/>
              <a:t> на </a:t>
            </a:r>
            <a:r>
              <a:rPr lang="ru-RU" sz="3600" dirty="0" err="1"/>
              <a:t>стълби_е</a:t>
            </a:r>
            <a:r>
              <a:rPr lang="ru-RU" sz="3600" dirty="0"/>
              <a:t> и </a:t>
            </a:r>
            <a:r>
              <a:rPr lang="ru-RU" sz="3600" dirty="0" err="1"/>
              <a:t>беше</a:t>
            </a:r>
            <a:r>
              <a:rPr lang="ru-RU" sz="3600" dirty="0"/>
              <a:t> </a:t>
            </a:r>
            <a:r>
              <a:rPr lang="ru-RU" sz="3600" dirty="0" err="1"/>
              <a:t>к_зала</a:t>
            </a:r>
            <a:r>
              <a:rPr lang="ru-RU" sz="3600" dirty="0"/>
              <a:t> много </a:t>
            </a:r>
            <a:r>
              <a:rPr lang="ru-RU" sz="3600" dirty="0" err="1"/>
              <a:t>тихичко</a:t>
            </a:r>
            <a:r>
              <a:rPr lang="ru-RU" sz="3600" dirty="0"/>
              <a:t> </a:t>
            </a:r>
            <a:r>
              <a:rPr lang="ru-RU" sz="3600" dirty="0" err="1"/>
              <a:t>маг_ческите</a:t>
            </a:r>
            <a:r>
              <a:rPr lang="ru-RU" sz="3600" dirty="0"/>
              <a:t> </a:t>
            </a:r>
            <a:r>
              <a:rPr lang="ru-RU" sz="3600" dirty="0" err="1"/>
              <a:t>думички</a:t>
            </a:r>
            <a:r>
              <a:rPr lang="ru-RU" sz="3600" dirty="0"/>
              <a:t>, </a:t>
            </a:r>
            <a:r>
              <a:rPr lang="ru-RU" sz="3600" dirty="0" err="1"/>
              <a:t>които</a:t>
            </a:r>
            <a:r>
              <a:rPr lang="ru-RU" sz="3600" dirty="0"/>
              <a:t> </a:t>
            </a:r>
            <a:r>
              <a:rPr lang="ru-RU" sz="3600" dirty="0" err="1"/>
              <a:t>тр_бваше</a:t>
            </a:r>
            <a:r>
              <a:rPr lang="ru-RU" sz="3600" dirty="0"/>
              <a:t> да </a:t>
            </a:r>
            <a:r>
              <a:rPr lang="ru-RU" sz="3600" dirty="0" err="1"/>
              <a:t>промен_т</a:t>
            </a:r>
            <a:r>
              <a:rPr lang="ru-RU" sz="3600" dirty="0"/>
              <a:t> </a:t>
            </a:r>
            <a:r>
              <a:rPr lang="ru-RU" sz="3600" dirty="0" err="1"/>
              <a:t>обувките</a:t>
            </a:r>
            <a:r>
              <a:rPr lang="ru-RU" sz="3600" dirty="0"/>
              <a:t>. Вече </a:t>
            </a:r>
            <a:r>
              <a:rPr lang="ru-RU" sz="3600" dirty="0" err="1"/>
              <a:t>нито</a:t>
            </a:r>
            <a:r>
              <a:rPr lang="ru-RU" sz="3600" dirty="0"/>
              <a:t> </a:t>
            </a:r>
            <a:r>
              <a:rPr lang="ru-RU" sz="3600" dirty="0" err="1"/>
              <a:t>една</a:t>
            </a:r>
            <a:r>
              <a:rPr lang="ru-RU" sz="3600" dirty="0"/>
              <a:t> </a:t>
            </a:r>
            <a:r>
              <a:rPr lang="ru-RU" sz="3600" dirty="0" err="1"/>
              <a:t>обу_ка</a:t>
            </a:r>
            <a:r>
              <a:rPr lang="ru-RU" sz="3600" dirty="0"/>
              <a:t> не </a:t>
            </a:r>
            <a:r>
              <a:rPr lang="ru-RU" sz="3600" dirty="0" err="1"/>
              <a:t>и_глеждаше</a:t>
            </a:r>
            <a:r>
              <a:rPr lang="ru-RU" sz="3600" dirty="0"/>
              <a:t> </a:t>
            </a:r>
            <a:r>
              <a:rPr lang="ru-RU" sz="3600" dirty="0" err="1"/>
              <a:t>както</a:t>
            </a:r>
            <a:r>
              <a:rPr lang="ru-RU" sz="3600" dirty="0"/>
              <a:t> </a:t>
            </a:r>
            <a:r>
              <a:rPr lang="ru-RU" sz="3600" dirty="0" err="1"/>
              <a:t>преди</a:t>
            </a:r>
            <a:r>
              <a:rPr lang="ru-RU" sz="3600" dirty="0"/>
              <a:t>, </a:t>
            </a:r>
            <a:r>
              <a:rPr lang="ru-RU" sz="3600" dirty="0" err="1"/>
              <a:t>защ_то</a:t>
            </a:r>
            <a:r>
              <a:rPr lang="ru-RU" sz="3600" dirty="0"/>
              <a:t> </a:t>
            </a:r>
            <a:r>
              <a:rPr lang="ru-RU" sz="3600" dirty="0" err="1"/>
              <a:t>вс_чките</a:t>
            </a:r>
            <a:r>
              <a:rPr lang="ru-RU" sz="3600" dirty="0"/>
              <a:t> до </a:t>
            </a:r>
            <a:r>
              <a:rPr lang="ru-RU" sz="3600" dirty="0" err="1"/>
              <a:t>една</a:t>
            </a:r>
            <a:r>
              <a:rPr lang="ru-RU" sz="3600" dirty="0"/>
              <a:t> </a:t>
            </a:r>
            <a:r>
              <a:rPr lang="ru-RU" sz="3600" dirty="0" err="1"/>
              <a:t>бяха</a:t>
            </a:r>
            <a:r>
              <a:rPr lang="ru-RU" sz="3600" dirty="0"/>
              <a:t> </a:t>
            </a:r>
            <a:r>
              <a:rPr lang="ru-RU" sz="3600" dirty="0" err="1"/>
              <a:t>ома_ьосани</a:t>
            </a:r>
            <a:r>
              <a:rPr lang="ru-RU" sz="3600" dirty="0"/>
              <a:t>. </a:t>
            </a:r>
            <a:r>
              <a:rPr lang="ru-RU" sz="3600" dirty="0" err="1"/>
              <a:t>Скучните</a:t>
            </a:r>
            <a:r>
              <a:rPr lang="ru-RU" sz="3600" dirty="0"/>
              <a:t> </a:t>
            </a:r>
            <a:r>
              <a:rPr lang="ru-RU" sz="3600" dirty="0" err="1"/>
              <a:t>зим_и</a:t>
            </a:r>
            <a:r>
              <a:rPr lang="ru-RU" sz="3600" dirty="0"/>
              <a:t> </a:t>
            </a:r>
            <a:r>
              <a:rPr lang="ru-RU" sz="3600" dirty="0" err="1"/>
              <a:t>ботуши</a:t>
            </a:r>
            <a:r>
              <a:rPr lang="ru-RU" sz="3600" dirty="0"/>
              <a:t> се </a:t>
            </a:r>
            <a:r>
              <a:rPr lang="ru-RU" sz="3600" dirty="0" err="1"/>
              <a:t>бя_а</a:t>
            </a:r>
            <a:r>
              <a:rPr lang="ru-RU" sz="3600" dirty="0"/>
              <a:t> </a:t>
            </a:r>
            <a:r>
              <a:rPr lang="ru-RU" sz="3600" dirty="0" err="1"/>
              <a:t>превърнали</a:t>
            </a:r>
            <a:r>
              <a:rPr lang="ru-RU" sz="3600" dirty="0"/>
              <a:t> в </a:t>
            </a:r>
            <a:r>
              <a:rPr lang="ru-RU" sz="3600" dirty="0" err="1"/>
              <a:t>черв_ни</a:t>
            </a:r>
            <a:r>
              <a:rPr lang="ru-RU" sz="3600" dirty="0"/>
              <a:t> </a:t>
            </a:r>
            <a:r>
              <a:rPr lang="ru-RU" sz="3600" dirty="0" err="1"/>
              <a:t>боту_и</a:t>
            </a:r>
            <a:r>
              <a:rPr lang="ru-RU" sz="3600" dirty="0"/>
              <a:t>.</a:t>
            </a:r>
            <a:endParaRPr lang="bg-BG" sz="3600" dirty="0"/>
          </a:p>
        </p:txBody>
      </p:sp>
    </p:spTree>
    <p:extLst>
      <p:ext uri="{BB962C8B-B14F-4D97-AF65-F5344CB8AC3E}">
        <p14:creationId xmlns:p14="http://schemas.microsoft.com/office/powerpoint/2010/main" val="51481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962660" y="1356360"/>
            <a:ext cx="9982200" cy="360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800" b="1" dirty="0"/>
              <a:t>Четене на слято написани думи</a:t>
            </a:r>
          </a:p>
          <a:p>
            <a:pPr marL="0" indent="0">
              <a:buNone/>
            </a:pPr>
            <a:endParaRPr lang="bg-BG" sz="2400" dirty="0"/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СКОРОСТНО ЧЕТЕНЕ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91</a:t>
            </a:fld>
            <a:endParaRPr lang="bg-BG" noProof="0" dirty="0"/>
          </a:p>
        </p:txBody>
      </p:sp>
      <p:sp>
        <p:nvSpPr>
          <p:cNvPr id="5" name="Правоъгълник 4"/>
          <p:cNvSpPr/>
          <p:nvPr/>
        </p:nvSpPr>
        <p:spPr>
          <a:xfrm>
            <a:off x="660400" y="1644591"/>
            <a:ext cx="97637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aseline="-25000" dirty="0"/>
              <a:t>    </a:t>
            </a:r>
            <a:r>
              <a:rPr lang="ru-RU" sz="5400" baseline="-25000" dirty="0" err="1"/>
              <a:t>Когатозиматанаближила,всичкиптички</a:t>
            </a:r>
            <a:r>
              <a:rPr lang="ru-RU" sz="5400" baseline="-25000" dirty="0"/>
              <a:t> </a:t>
            </a:r>
            <a:r>
              <a:rPr lang="ru-RU" sz="5400" baseline="-25000" dirty="0" err="1"/>
              <a:t>отлетелинаюг</a:t>
            </a:r>
            <a:r>
              <a:rPr lang="ru-RU" sz="5400" baseline="-25000" dirty="0"/>
              <a:t>, </a:t>
            </a:r>
            <a:r>
              <a:rPr lang="ru-RU" sz="5400" baseline="-25000" dirty="0" err="1"/>
              <a:t>втоплитестрани</a:t>
            </a:r>
            <a:r>
              <a:rPr lang="ru-RU" sz="5400" baseline="-25000" dirty="0"/>
              <a:t>. </a:t>
            </a:r>
            <a:r>
              <a:rPr lang="ru-RU" sz="5400" baseline="-25000" dirty="0" err="1"/>
              <a:t>Самоедно</a:t>
            </a:r>
            <a:r>
              <a:rPr lang="ru-RU" sz="5400" baseline="-25000" dirty="0"/>
              <a:t> </a:t>
            </a:r>
            <a:r>
              <a:rPr lang="ru-RU" sz="5400" baseline="-25000" dirty="0" err="1"/>
              <a:t>птиченценетръгналосостаналите</a:t>
            </a:r>
            <a:r>
              <a:rPr lang="ru-RU" sz="5400" baseline="-25000" dirty="0"/>
              <a:t>,</a:t>
            </a:r>
          </a:p>
          <a:p>
            <a:r>
              <a:rPr lang="ru-RU" sz="5400" baseline="-25000" dirty="0" err="1"/>
              <a:t>защотокрилцетомубилосчупеноине</a:t>
            </a:r>
            <a:r>
              <a:rPr lang="ru-RU" sz="5400" baseline="-25000" dirty="0"/>
              <a:t> </a:t>
            </a:r>
            <a:r>
              <a:rPr lang="ru-RU" sz="5400" baseline="-25000" dirty="0" err="1"/>
              <a:t>можелодалети</a:t>
            </a:r>
            <a:r>
              <a:rPr lang="ru-RU" sz="5400" baseline="-25000" dirty="0"/>
              <a:t>. </a:t>
            </a:r>
            <a:r>
              <a:rPr lang="ru-RU" sz="5400" baseline="-25000" dirty="0" err="1"/>
              <a:t>Когатоснегътсковалземята</a:t>
            </a:r>
            <a:r>
              <a:rPr lang="ru-RU" sz="5400" baseline="-25000" dirty="0"/>
              <a:t>,</a:t>
            </a:r>
          </a:p>
          <a:p>
            <a:r>
              <a:rPr lang="ru-RU" sz="5400" baseline="-25000" dirty="0" err="1"/>
              <a:t>тосеотправилокъмгората,къдетосенадявалоданамеризакрилаотстуда</a:t>
            </a:r>
            <a:r>
              <a:rPr lang="ru-RU" sz="5400" baseline="-25000" dirty="0"/>
              <a:t>.</a:t>
            </a: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871220" y="5903140"/>
            <a:ext cx="8475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Може да се постави задача да открият конкретна дума: по значението й – например дума, която означава сезон; по формата – умалително име, и т.н.</a:t>
            </a:r>
          </a:p>
        </p:txBody>
      </p:sp>
    </p:spTree>
    <p:extLst>
      <p:ext uri="{BB962C8B-B14F-4D97-AF65-F5344CB8AC3E}">
        <p14:creationId xmlns:p14="http://schemas.microsoft.com/office/powerpoint/2010/main" val="185330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942340" y="1356360"/>
            <a:ext cx="9982200" cy="360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800" b="1" dirty="0"/>
              <a:t>Четене на деформиран текст</a:t>
            </a:r>
          </a:p>
          <a:p>
            <a:pPr marL="0" indent="0">
              <a:buNone/>
            </a:pPr>
            <a:endParaRPr lang="bg-BG" sz="2400" dirty="0"/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СКОРОСТНО ЧЕТЕНЕ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92</a:t>
            </a:fld>
            <a:endParaRPr lang="bg-BG" noProof="0" dirty="0"/>
          </a:p>
        </p:txBody>
      </p:sp>
      <p:sp>
        <p:nvSpPr>
          <p:cNvPr id="5" name="Правоъгълник 4"/>
          <p:cNvSpPr/>
          <p:nvPr/>
        </p:nvSpPr>
        <p:spPr>
          <a:xfrm>
            <a:off x="762000" y="1717040"/>
            <a:ext cx="9966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Край </a:t>
            </a:r>
            <a:r>
              <a:rPr lang="ru-RU" sz="3600" dirty="0" err="1"/>
              <a:t>широокто</a:t>
            </a:r>
            <a:r>
              <a:rPr lang="ru-RU" sz="3600" dirty="0"/>
              <a:t> </a:t>
            </a:r>
            <a:r>
              <a:rPr lang="ru-RU" sz="3600" dirty="0" err="1"/>
              <a:t>шосе</a:t>
            </a:r>
            <a:r>
              <a:rPr lang="ru-RU" sz="3600" dirty="0"/>
              <a:t> </a:t>
            </a:r>
            <a:r>
              <a:rPr lang="ru-RU" sz="3600" dirty="0" err="1"/>
              <a:t>имало</a:t>
            </a:r>
            <a:r>
              <a:rPr lang="ru-RU" sz="3600" dirty="0"/>
              <a:t> </a:t>
            </a:r>
            <a:r>
              <a:rPr lang="ru-RU" sz="3600" dirty="0" err="1"/>
              <a:t>чешма</a:t>
            </a:r>
            <a:r>
              <a:rPr lang="ru-RU" sz="3600" dirty="0"/>
              <a:t>. От </a:t>
            </a:r>
            <a:r>
              <a:rPr lang="ru-RU" sz="3600" dirty="0" err="1"/>
              <a:t>нея</a:t>
            </a:r>
            <a:r>
              <a:rPr lang="ru-RU" sz="3600" dirty="0"/>
              <a:t> текла </a:t>
            </a:r>
            <a:r>
              <a:rPr lang="ru-RU" sz="3600" dirty="0" err="1"/>
              <a:t>непресъкнато</a:t>
            </a:r>
            <a:r>
              <a:rPr lang="ru-RU" sz="3600" dirty="0"/>
              <a:t> чиста и </a:t>
            </a:r>
            <a:r>
              <a:rPr lang="ru-RU" sz="3600" dirty="0" err="1"/>
              <a:t>бисрта</a:t>
            </a:r>
            <a:r>
              <a:rPr lang="ru-RU" sz="3600" dirty="0"/>
              <a:t> вода.  </a:t>
            </a:r>
            <a:r>
              <a:rPr lang="ru-RU" sz="3600" dirty="0" err="1"/>
              <a:t>Всчики</a:t>
            </a:r>
            <a:r>
              <a:rPr lang="ru-RU" sz="3600" dirty="0"/>
              <a:t> </a:t>
            </a:r>
            <a:r>
              <a:rPr lang="ru-RU" sz="3600" dirty="0" err="1"/>
              <a:t>пътници</a:t>
            </a:r>
            <a:r>
              <a:rPr lang="ru-RU" sz="3600" dirty="0"/>
              <a:t> се </a:t>
            </a:r>
            <a:r>
              <a:rPr lang="ru-RU" sz="3600" dirty="0" err="1"/>
              <a:t>отбиавли</a:t>
            </a:r>
            <a:r>
              <a:rPr lang="ru-RU" sz="3600" dirty="0"/>
              <a:t> при </a:t>
            </a:r>
            <a:r>
              <a:rPr lang="ru-RU" sz="3600" dirty="0" err="1"/>
              <a:t>нея</a:t>
            </a:r>
            <a:r>
              <a:rPr lang="ru-RU" sz="3600" dirty="0"/>
              <a:t> да се </a:t>
            </a:r>
            <a:r>
              <a:rPr lang="ru-RU" sz="3600" dirty="0" err="1"/>
              <a:t>мият</a:t>
            </a:r>
            <a:r>
              <a:rPr lang="ru-RU" sz="3600" dirty="0"/>
              <a:t> и да </a:t>
            </a:r>
            <a:r>
              <a:rPr lang="ru-RU" sz="3600" dirty="0" err="1"/>
              <a:t>пият</a:t>
            </a:r>
            <a:r>
              <a:rPr lang="ru-RU" sz="3600" dirty="0"/>
              <a:t>. На </a:t>
            </a:r>
            <a:r>
              <a:rPr lang="ru-RU" sz="3600" dirty="0" err="1"/>
              <a:t>чмшеата</a:t>
            </a:r>
            <a:r>
              <a:rPr lang="ru-RU" sz="3600" dirty="0"/>
              <a:t> </a:t>
            </a:r>
            <a:r>
              <a:rPr lang="ru-RU" sz="3600" dirty="0" err="1"/>
              <a:t>дотегнало</a:t>
            </a:r>
            <a:r>
              <a:rPr lang="ru-RU" sz="3600" dirty="0"/>
              <a:t> да </a:t>
            </a:r>
            <a:r>
              <a:rPr lang="ru-RU" sz="3600" dirty="0" err="1"/>
              <a:t>лгеда</a:t>
            </a:r>
            <a:r>
              <a:rPr lang="ru-RU" sz="3600" dirty="0"/>
              <a:t> </a:t>
            </a:r>
            <a:r>
              <a:rPr lang="ru-RU" sz="3600" dirty="0" err="1"/>
              <a:t>разилчни</a:t>
            </a:r>
            <a:r>
              <a:rPr lang="ru-RU" sz="3600" dirty="0"/>
              <a:t> </a:t>
            </a:r>
            <a:r>
              <a:rPr lang="ru-RU" sz="3600" dirty="0" err="1"/>
              <a:t>пътинци</a:t>
            </a:r>
            <a:r>
              <a:rPr lang="ru-RU" sz="3600" dirty="0"/>
              <a:t> как </a:t>
            </a:r>
            <a:r>
              <a:rPr lang="ru-RU" sz="3600" dirty="0" err="1"/>
              <a:t>мият</a:t>
            </a:r>
            <a:r>
              <a:rPr lang="ru-RU" sz="3600" dirty="0"/>
              <a:t> ту </a:t>
            </a:r>
            <a:r>
              <a:rPr lang="ru-RU" sz="3600" dirty="0" err="1"/>
              <a:t>лицата</a:t>
            </a:r>
            <a:r>
              <a:rPr lang="ru-RU" sz="3600" dirty="0"/>
              <a:t> си, ту </a:t>
            </a:r>
            <a:r>
              <a:rPr lang="ru-RU" sz="3600" dirty="0" err="1"/>
              <a:t>краакта</a:t>
            </a:r>
            <a:r>
              <a:rPr lang="ru-RU" sz="3600" dirty="0"/>
              <a:t> си. И </a:t>
            </a:r>
            <a:r>
              <a:rPr lang="ru-RU" sz="3600" dirty="0" err="1"/>
              <a:t>пазочнала</a:t>
            </a:r>
            <a:r>
              <a:rPr lang="ru-RU" sz="3600" dirty="0"/>
              <a:t> да </a:t>
            </a:r>
            <a:r>
              <a:rPr lang="ru-RU" sz="3600" dirty="0" err="1"/>
              <a:t>ги</a:t>
            </a:r>
            <a:r>
              <a:rPr lang="ru-RU" sz="3600" dirty="0"/>
              <a:t> </a:t>
            </a:r>
            <a:r>
              <a:rPr lang="ru-RU" sz="3600" dirty="0" err="1"/>
              <a:t>подбира</a:t>
            </a:r>
            <a:r>
              <a:rPr lang="ru-RU" sz="3600" dirty="0"/>
              <a:t> - на един </a:t>
            </a:r>
            <a:r>
              <a:rPr lang="ru-RU" sz="3600" dirty="0" err="1"/>
              <a:t>пусакла</a:t>
            </a:r>
            <a:r>
              <a:rPr lang="ru-RU" sz="3600" dirty="0"/>
              <a:t> вода, за друг спирала </a:t>
            </a:r>
            <a:r>
              <a:rPr lang="ru-RU" sz="3600" dirty="0" err="1"/>
              <a:t>воадта</a:t>
            </a:r>
            <a:r>
              <a:rPr lang="ru-RU" sz="3600" dirty="0"/>
              <a:t>.</a:t>
            </a:r>
            <a:endParaRPr lang="bg-BG" sz="3600" dirty="0"/>
          </a:p>
        </p:txBody>
      </p:sp>
      <p:sp>
        <p:nvSpPr>
          <p:cNvPr id="7" name="Текстово поле 6"/>
          <p:cNvSpPr txBox="1"/>
          <p:nvPr/>
        </p:nvSpPr>
        <p:spPr>
          <a:xfrm>
            <a:off x="1104900" y="6232703"/>
            <a:ext cx="7795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/>
              </a:rPr>
              <a:t>http://mrtranslate.ru/tools/chaos.html</a:t>
            </a: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7167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942340" y="1356360"/>
            <a:ext cx="9982200" cy="360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800" b="1" dirty="0"/>
              <a:t>Четене с движещи се букви</a:t>
            </a:r>
          </a:p>
          <a:p>
            <a:pPr marL="0" indent="0">
              <a:buNone/>
            </a:pPr>
            <a:endParaRPr lang="bg-BG" sz="2400" dirty="0"/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СКОРОСТНО ЧЕТЕНЕ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93</a:t>
            </a:fld>
            <a:endParaRPr lang="bg-BG" noProof="0" dirty="0"/>
          </a:p>
        </p:txBody>
      </p:sp>
      <p:sp>
        <p:nvSpPr>
          <p:cNvPr id="12" name="Текстово поле 11"/>
          <p:cNvSpPr txBox="1"/>
          <p:nvPr/>
        </p:nvSpPr>
        <p:spPr>
          <a:xfrm>
            <a:off x="1028699" y="2360354"/>
            <a:ext cx="2619376" cy="830997"/>
          </a:xfrm>
          <a:prstGeom prst="rect">
            <a:avLst/>
          </a:prstGeom>
          <a:solidFill>
            <a:srgbClr val="FFFFBD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bg-BG" sz="2400" dirty="0"/>
              <a:t>Четене на текст дума по дума</a:t>
            </a:r>
          </a:p>
        </p:txBody>
      </p:sp>
      <p:sp>
        <p:nvSpPr>
          <p:cNvPr id="13" name="Текстово поле 12"/>
          <p:cNvSpPr txBox="1"/>
          <p:nvPr/>
        </p:nvSpPr>
        <p:spPr>
          <a:xfrm>
            <a:off x="4425949" y="2356595"/>
            <a:ext cx="2619376" cy="830997"/>
          </a:xfrm>
          <a:prstGeom prst="rect">
            <a:avLst/>
          </a:prstGeom>
          <a:solidFill>
            <a:srgbClr val="FFFFBD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bg-BG" sz="2400" dirty="0"/>
              <a:t>Въртящи се букви</a:t>
            </a:r>
          </a:p>
        </p:txBody>
      </p:sp>
      <p:sp>
        <p:nvSpPr>
          <p:cNvPr id="14" name="Текстово поле 13"/>
          <p:cNvSpPr txBox="1"/>
          <p:nvPr/>
        </p:nvSpPr>
        <p:spPr>
          <a:xfrm>
            <a:off x="7823200" y="2356595"/>
            <a:ext cx="2619376" cy="830997"/>
          </a:xfrm>
          <a:prstGeom prst="rect">
            <a:avLst/>
          </a:prstGeom>
          <a:solidFill>
            <a:srgbClr val="FFFFBD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bg-BG" sz="2400" dirty="0"/>
              <a:t>Мигновено четене</a:t>
            </a:r>
          </a:p>
        </p:txBody>
      </p:sp>
      <p:graphicFrame>
        <p:nvGraphicFramePr>
          <p:cNvPr id="8" name="Обект 7">
            <a:extLst>
              <a:ext uri="{FF2B5EF4-FFF2-40B4-BE49-F238E27FC236}">
                <a16:creationId xmlns:a16="http://schemas.microsoft.com/office/drawing/2014/main" id="{DAD44F96-A89C-45CD-A731-6AE1E1C5BB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1232236"/>
              </p:ext>
            </p:extLst>
          </p:nvPr>
        </p:nvGraphicFramePr>
        <p:xfrm>
          <a:off x="1479550" y="3711575"/>
          <a:ext cx="1446213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Пакетиращ обект на обвивката" showAsIcon="1" r:id="rId3" imgW="741600" imgH="392040" progId="Package">
                  <p:embed/>
                </p:oleObj>
              </mc:Choice>
              <mc:Fallback>
                <p:oleObj name="Пакетиращ обект на обвивката" showAsIcon="1" r:id="rId3" imgW="741600" imgH="392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9550" y="3711575"/>
                        <a:ext cx="1446213" cy="765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ект 15">
            <a:extLst>
              <a:ext uri="{FF2B5EF4-FFF2-40B4-BE49-F238E27FC236}">
                <a16:creationId xmlns:a16="http://schemas.microsoft.com/office/drawing/2014/main" id="{A8BFBBB8-4ACC-4D3D-92BB-4AB6D6343D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7766233"/>
              </p:ext>
            </p:extLst>
          </p:nvPr>
        </p:nvGraphicFramePr>
        <p:xfrm>
          <a:off x="4454525" y="3638550"/>
          <a:ext cx="1855788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Пакетиращ обект на обвивката" showAsIcon="1" r:id="rId5" imgW="909720" imgH="392040" progId="Package">
                  <p:embed/>
                </p:oleObj>
              </mc:Choice>
              <mc:Fallback>
                <p:oleObj name="Пакетиращ обект на обвивката" showAsIcon="1" r:id="rId5" imgW="909720" imgH="392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54525" y="3638550"/>
                        <a:ext cx="1855788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ект 17">
            <a:extLst>
              <a:ext uri="{FF2B5EF4-FFF2-40B4-BE49-F238E27FC236}">
                <a16:creationId xmlns:a16="http://schemas.microsoft.com/office/drawing/2014/main" id="{97144CEB-ABA0-41D9-80C8-2A32ADA63F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1841956"/>
              </p:ext>
            </p:extLst>
          </p:nvPr>
        </p:nvGraphicFramePr>
        <p:xfrm>
          <a:off x="7886700" y="3779838"/>
          <a:ext cx="2259013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Пакетиращ обект на обвивката" showAsIcon="1" r:id="rId7" imgW="1158840" imgH="392040" progId="Package">
                  <p:embed/>
                </p:oleObj>
              </mc:Choice>
              <mc:Fallback>
                <p:oleObj name="Пакетиращ обект на обвивката" showAsIcon="1" r:id="rId7" imgW="1158840" imgH="392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86700" y="3779838"/>
                        <a:ext cx="2259013" cy="765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ект 3">
            <a:extLst>
              <a:ext uri="{FF2B5EF4-FFF2-40B4-BE49-F238E27FC236}">
                <a16:creationId xmlns:a16="http://schemas.microsoft.com/office/drawing/2014/main" id="{FF9783CB-64C0-4207-98A7-5B29F0D57C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9972817"/>
              </p:ext>
            </p:extLst>
          </p:nvPr>
        </p:nvGraphicFramePr>
        <p:xfrm>
          <a:off x="7297738" y="4705350"/>
          <a:ext cx="2103437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Пакетиращ обект на обвивката" showAsIcon="1" r:id="rId9" imgW="701218" imgH="518037" progId="Package">
                  <p:embed/>
                </p:oleObj>
              </mc:Choice>
              <mc:Fallback>
                <p:oleObj name="Пакетиращ обект на обвивката" showAsIcon="1" r:id="rId9" imgW="701218" imgH="518037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97738" y="4705350"/>
                        <a:ext cx="2103437" cy="154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Текстово поле 18">
            <a:extLst>
              <a:ext uri="{FF2B5EF4-FFF2-40B4-BE49-F238E27FC236}">
                <a16:creationId xmlns:a16="http://schemas.microsoft.com/office/drawing/2014/main" id="{7D187887-38A1-453F-B167-1C3E07AB11A4}"/>
              </a:ext>
            </a:extLst>
          </p:cNvPr>
          <p:cNvSpPr txBox="1"/>
          <p:nvPr/>
        </p:nvSpPr>
        <p:spPr>
          <a:xfrm>
            <a:off x="1028699" y="4716088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dirty="0">
                <a:hlinkClick r:id="rId11"/>
              </a:rPr>
              <a:t>Програма за визуализиране на вградените файлов</a:t>
            </a:r>
            <a:r>
              <a:rPr lang="en-US" dirty="0">
                <a:hlinkClick r:id="rId11"/>
              </a:rPr>
              <a:t>e</a:t>
            </a:r>
            <a:r>
              <a:rPr lang="bg-BG" dirty="0">
                <a:hlinkClick r:id="rId11"/>
              </a:rPr>
              <a:t>: </a:t>
            </a:r>
            <a:r>
              <a:rPr lang="en-US" dirty="0">
                <a:hlinkClick r:id="rId11"/>
              </a:rPr>
              <a:t>https://fpdownload.macromedia.com/pub/flashplayer/updaters/32/flashplayer_32_sa.exe</a:t>
            </a:r>
            <a:endParaRPr lang="en-US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6522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003300" y="1366520"/>
            <a:ext cx="9980682" cy="10450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800" b="1" dirty="0"/>
              <a:t>Четене с използване на разширението за </a:t>
            </a:r>
            <a:r>
              <a:rPr lang="en-US" sz="2800" b="1" dirty="0"/>
              <a:t>Google Chrome</a:t>
            </a:r>
            <a:r>
              <a:rPr lang="bg-BG" sz="2800" b="1" dirty="0"/>
              <a:t> –</a:t>
            </a:r>
            <a:r>
              <a:rPr lang="en-US" sz="2800" b="1" dirty="0"/>
              <a:t> </a:t>
            </a:r>
            <a:r>
              <a:rPr lang="en-US" sz="2800" b="1" i="0" dirty="0">
                <a:solidFill>
                  <a:srgbClr val="FF0000"/>
                </a:solidFill>
                <a:effectLst/>
                <a:latin typeface="Google Sans"/>
              </a:rPr>
              <a:t>Sprint Reader</a:t>
            </a:r>
          </a:p>
          <a:p>
            <a:pPr marL="0" indent="0">
              <a:buNone/>
            </a:pPr>
            <a:r>
              <a:rPr lang="en-US" sz="2800" b="1" dirty="0"/>
              <a:t> </a:t>
            </a:r>
            <a:endParaRPr lang="bg-BG" sz="2800" b="1" dirty="0"/>
          </a:p>
          <a:p>
            <a:pPr marL="0" indent="0">
              <a:buNone/>
            </a:pPr>
            <a:endParaRPr lang="bg-BG" sz="2800" b="1" dirty="0"/>
          </a:p>
          <a:p>
            <a:pPr marL="0" indent="0">
              <a:buNone/>
            </a:pPr>
            <a:endParaRPr lang="bg-BG" sz="2800" b="1" dirty="0"/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–ПОХВАТИ ЗА </a:t>
            </a:r>
            <a:r>
              <a:rPr lang="bg-BG" sz="2400" dirty="0">
                <a:solidFill>
                  <a:srgbClr val="FF0000"/>
                </a:solidFill>
              </a:rPr>
              <a:t>СКОРОСТНО ЧЕТЕНЕ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94</a:t>
            </a:fld>
            <a:endParaRPr lang="bg-BG" noProof="0" dirty="0"/>
          </a:p>
        </p:txBody>
      </p:sp>
      <p:sp>
        <p:nvSpPr>
          <p:cNvPr id="5" name="Правоъгълник 4"/>
          <p:cNvSpPr/>
          <p:nvPr/>
        </p:nvSpPr>
        <p:spPr>
          <a:xfrm>
            <a:off x="983226" y="2164474"/>
            <a:ext cx="102054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>
                <a:hlinkClick r:id="rId2"/>
              </a:rPr>
              <a:t>Адрес на разширението: </a:t>
            </a:r>
            <a:r>
              <a:rPr lang="en-US" dirty="0">
                <a:hlinkClick r:id="rId3"/>
              </a:rPr>
              <a:t>https://chrome.google.com/webstore/detail/sprint-reader-speed-readi/kejhpkmainjkpiablnfdppneidnkhdif/related?hl=en</a:t>
            </a:r>
            <a:endParaRPr lang="bg-BG" dirty="0"/>
          </a:p>
        </p:txBody>
      </p:sp>
      <p:pic>
        <p:nvPicPr>
          <p:cNvPr id="10" name="Картина 9">
            <a:extLst>
              <a:ext uri="{FF2B5EF4-FFF2-40B4-BE49-F238E27FC236}">
                <a16:creationId xmlns:a16="http://schemas.microsoft.com/office/drawing/2014/main" id="{DF9E3B02-536E-DED9-5E79-90722175C6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0056" y="2942889"/>
            <a:ext cx="6049107" cy="3492601"/>
          </a:xfrm>
          <a:prstGeom prst="rect">
            <a:avLst/>
          </a:prstGeom>
        </p:spPr>
      </p:pic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F573D0E3-37C8-B7B6-7C0B-16B562165797}"/>
              </a:ext>
            </a:extLst>
          </p:cNvPr>
          <p:cNvSpPr txBox="1"/>
          <p:nvPr/>
        </p:nvSpPr>
        <p:spPr>
          <a:xfrm>
            <a:off x="7894320" y="3632293"/>
            <a:ext cx="2468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>
                <a:hlinkClick r:id="rId5"/>
              </a:rPr>
              <a:t>Приказка за неволята</a:t>
            </a:r>
            <a:endParaRPr lang="bg-BG" dirty="0"/>
          </a:p>
        </p:txBody>
      </p:sp>
      <p:sp>
        <p:nvSpPr>
          <p:cNvPr id="8" name="Текстово поле 7">
            <a:extLst>
              <a:ext uri="{FF2B5EF4-FFF2-40B4-BE49-F238E27FC236}">
                <a16:creationId xmlns:a16="http://schemas.microsoft.com/office/drawing/2014/main" id="{152F51D9-2854-FD1C-38B2-498BC94654A5}"/>
              </a:ext>
            </a:extLst>
          </p:cNvPr>
          <p:cNvSpPr txBox="1"/>
          <p:nvPr/>
        </p:nvSpPr>
        <p:spPr>
          <a:xfrm>
            <a:off x="7650480" y="4260412"/>
            <a:ext cx="37998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sz="1600" dirty="0">
                <a:hlinkClick r:id="rId6"/>
              </a:rPr>
              <a:t>https://www.facebook.com/polirang/videos/829226721524193/</a:t>
            </a:r>
            <a:endParaRPr lang="bg-BG" sz="1600" dirty="0"/>
          </a:p>
        </p:txBody>
      </p:sp>
    </p:spTree>
    <p:extLst>
      <p:ext uri="{BB962C8B-B14F-4D97-AF65-F5344CB8AC3E}">
        <p14:creationId xmlns:p14="http://schemas.microsoft.com/office/powerpoint/2010/main" val="113481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003300" y="1366520"/>
            <a:ext cx="9982200" cy="4927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800" b="1" dirty="0"/>
              <a:t>Четене с използване на </a:t>
            </a:r>
            <a:r>
              <a:rPr lang="bg-BG" sz="2800" b="1" dirty="0" err="1"/>
              <a:t>аутокю</a:t>
            </a:r>
            <a:endParaRPr lang="bg-BG" sz="4800" b="1" dirty="0"/>
          </a:p>
        </p:txBody>
      </p:sp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–ПОХВАТИ ЗА </a:t>
            </a:r>
            <a:r>
              <a:rPr lang="bg-BG" sz="2400" dirty="0">
                <a:solidFill>
                  <a:srgbClr val="FF0000"/>
                </a:solidFill>
              </a:rPr>
              <a:t>СКОРОСТНО ЧЕТЕНЕ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95</a:t>
            </a:fld>
            <a:endParaRPr lang="bg-BG" noProof="0" dirty="0"/>
          </a:p>
        </p:txBody>
      </p:sp>
      <p:sp>
        <p:nvSpPr>
          <p:cNvPr id="5" name="Правоъгълник 4"/>
          <p:cNvSpPr/>
          <p:nvPr/>
        </p:nvSpPr>
        <p:spPr>
          <a:xfrm>
            <a:off x="1003300" y="1908612"/>
            <a:ext cx="6100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dirty="0">
                <a:hlinkClick r:id="rId2"/>
              </a:rPr>
              <a:t>Адрес на онлайн инструмента: </a:t>
            </a:r>
            <a:r>
              <a:rPr lang="en-US" dirty="0">
                <a:hlinkClick r:id="rId3"/>
              </a:rPr>
              <a:t>https://cueprompter.com/</a:t>
            </a:r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3938" y="2327277"/>
            <a:ext cx="6747062" cy="423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90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ЧЕТЕНЕ С РАЗБИРАНЕ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96</a:t>
            </a:fld>
            <a:endParaRPr lang="bg-BG" noProof="0" dirty="0"/>
          </a:p>
        </p:txBody>
      </p:sp>
      <p:sp>
        <p:nvSpPr>
          <p:cNvPr id="8" name="Правоъгълник 7"/>
          <p:cNvSpPr/>
          <p:nvPr/>
        </p:nvSpPr>
        <p:spPr>
          <a:xfrm>
            <a:off x="679202" y="1448052"/>
            <a:ext cx="10668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800" b="1" dirty="0"/>
              <a:t>Проучи и отговори</a:t>
            </a:r>
          </a:p>
          <a:p>
            <a:r>
              <a:rPr lang="bg-BG" sz="2800" dirty="0"/>
              <a:t>На дъската се показва въпрос към прочетен текст. За определено време се намира и прочита част от текста и се отговаря на въпроса. </a:t>
            </a:r>
          </a:p>
          <a:p>
            <a:r>
              <a:rPr lang="bg-BG" sz="2800" b="1" dirty="0"/>
              <a:t> </a:t>
            </a:r>
          </a:p>
          <a:p>
            <a:r>
              <a:rPr lang="bg-BG" sz="2800" b="1" dirty="0"/>
              <a:t>Бърз тест</a:t>
            </a:r>
          </a:p>
          <a:p>
            <a:r>
              <a:rPr lang="bg-BG" sz="2800" dirty="0"/>
              <a:t>След самостоятелен прочит за определено време учениците изпълняват кратък тест с въпроси по текста. </a:t>
            </a:r>
          </a:p>
        </p:txBody>
      </p:sp>
    </p:spTree>
    <p:extLst>
      <p:ext uri="{BB962C8B-B14F-4D97-AF65-F5344CB8AC3E}">
        <p14:creationId xmlns:p14="http://schemas.microsoft.com/office/powerpoint/2010/main" val="412391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ЧЕТЕНЕ С РАЗБИРАНЕ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97</a:t>
            </a:fld>
            <a:endParaRPr lang="bg-BG" noProof="0" dirty="0"/>
          </a:p>
        </p:txBody>
      </p:sp>
      <p:sp>
        <p:nvSpPr>
          <p:cNvPr id="8" name="Правоъгълник 7"/>
          <p:cNvSpPr/>
          <p:nvPr/>
        </p:nvSpPr>
        <p:spPr>
          <a:xfrm>
            <a:off x="679202" y="1448052"/>
            <a:ext cx="10668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800" b="1" dirty="0"/>
              <a:t>Фотограф</a:t>
            </a:r>
          </a:p>
          <a:p>
            <a:r>
              <a:rPr lang="bg-BG" sz="2800" dirty="0"/>
              <a:t>Учениците прочитат изречение. Например:</a:t>
            </a:r>
          </a:p>
          <a:p>
            <a:r>
              <a:rPr lang="ru-RU" sz="2800" i="1" dirty="0" err="1"/>
              <a:t>Едно</a:t>
            </a:r>
            <a:r>
              <a:rPr lang="ru-RU" sz="2800" i="1" dirty="0"/>
              <a:t> </a:t>
            </a:r>
            <a:r>
              <a:rPr lang="ru-RU" sz="2800" i="1" dirty="0" err="1"/>
              <a:t>хубаво</a:t>
            </a:r>
            <a:r>
              <a:rPr lang="ru-RU" sz="2800" i="1" dirty="0"/>
              <a:t> </a:t>
            </a:r>
            <a:r>
              <a:rPr lang="ru-RU" sz="2800" i="1" dirty="0" err="1"/>
              <a:t>момиче</a:t>
            </a:r>
            <a:r>
              <a:rPr lang="ru-RU" sz="2800" i="1" dirty="0"/>
              <a:t> с черни </a:t>
            </a:r>
            <a:r>
              <a:rPr lang="ru-RU" sz="2800" i="1" dirty="0" err="1"/>
              <a:t>замислени</a:t>
            </a:r>
            <a:r>
              <a:rPr lang="ru-RU" sz="2800" i="1" dirty="0"/>
              <a:t> очи на </a:t>
            </a:r>
            <a:r>
              <a:rPr lang="ru-RU" sz="2800" i="1" dirty="0" err="1"/>
              <a:t>сърна</a:t>
            </a:r>
            <a:r>
              <a:rPr lang="ru-RU" sz="2800" i="1" dirty="0"/>
              <a:t> </a:t>
            </a:r>
            <a:r>
              <a:rPr lang="bg-BG" sz="2800" i="1" dirty="0"/>
              <a:t>гледаше тъжно през прозореца.</a:t>
            </a:r>
            <a:br>
              <a:rPr lang="bg-BG" sz="2800" i="1" dirty="0"/>
            </a:br>
            <a:endParaRPr lang="bg-BG" sz="2800" i="1" dirty="0"/>
          </a:p>
          <a:p>
            <a:r>
              <a:rPr lang="bg-BG" sz="2800" dirty="0"/>
              <a:t>Изречението се скрива и учителят задава въпроси:</a:t>
            </a:r>
          </a:p>
          <a:p>
            <a:r>
              <a:rPr lang="bg-BG" sz="2800" i="1" dirty="0"/>
              <a:t>За кого се говори в изречението? Как е описано момичето? Коя дума назовава чувство? Има ли дума, която е синоним на „красиво“ в изречението? Коя дума е антоним на „бели“? Кой израз е в преносно значение?</a:t>
            </a:r>
          </a:p>
          <a:p>
            <a:endParaRPr lang="bg-BG" sz="2800" dirty="0"/>
          </a:p>
        </p:txBody>
      </p:sp>
    </p:spTree>
    <p:extLst>
      <p:ext uri="{BB962C8B-B14F-4D97-AF65-F5344CB8AC3E}">
        <p14:creationId xmlns:p14="http://schemas.microsoft.com/office/powerpoint/2010/main" val="334209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ЧЕТЕНЕ С РАЗБИРАНЕ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98</a:t>
            </a:fld>
            <a:endParaRPr lang="bg-BG" noProof="0" dirty="0"/>
          </a:p>
        </p:txBody>
      </p:sp>
      <p:sp>
        <p:nvSpPr>
          <p:cNvPr id="8" name="Правоъгълник 7"/>
          <p:cNvSpPr/>
          <p:nvPr/>
        </p:nvSpPr>
        <p:spPr>
          <a:xfrm>
            <a:off x="294969" y="1132522"/>
            <a:ext cx="1154307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800" b="1" dirty="0"/>
              <a:t>Излишната дума</a:t>
            </a:r>
          </a:p>
          <a:p>
            <a:r>
              <a:rPr lang="bg-BG" sz="2800" dirty="0"/>
              <a:t>Поставя се задача в редица от думи за 30 секунди учениците да открият коя е излишната </a:t>
            </a:r>
            <a:r>
              <a:rPr lang="en-US" sz="2800" dirty="0"/>
              <a:t>(</a:t>
            </a:r>
            <a:r>
              <a:rPr lang="bg-BG" sz="2800" dirty="0"/>
              <a:t>напр. синоними с антоним, думи от даден текст и извън него</a:t>
            </a:r>
            <a:r>
              <a:rPr lang="en-US" sz="2800" dirty="0"/>
              <a:t>)</a:t>
            </a:r>
            <a:r>
              <a:rPr lang="bg-BG" sz="2800" dirty="0"/>
              <a:t>.</a:t>
            </a:r>
          </a:p>
          <a:p>
            <a:endParaRPr lang="bg-BG" sz="2800" dirty="0"/>
          </a:p>
          <a:p>
            <a:r>
              <a:rPr lang="bg-BG" sz="2800" b="1" dirty="0"/>
              <a:t>Открийте грешките</a:t>
            </a:r>
          </a:p>
          <a:p>
            <a:r>
              <a:rPr lang="bg-BG" sz="2800" dirty="0"/>
              <a:t>Учителят чете познат текст, като нарочно заменя някои думи с други думи. Учениците хорово го поправят. </a:t>
            </a:r>
          </a:p>
          <a:p>
            <a:endParaRPr lang="bg-BG" sz="2800" b="1" dirty="0"/>
          </a:p>
          <a:p>
            <a:r>
              <a:rPr lang="bg-BG" sz="2800" b="1" dirty="0"/>
              <a:t>Прочети до отговора</a:t>
            </a:r>
          </a:p>
          <a:p>
            <a:r>
              <a:rPr lang="bg-BG" sz="2800" dirty="0"/>
              <a:t>Учителят задава въпрос към текста (свързан с описание, действие, поука, причина). Задачата е учениците да прочетат текста до мястото, където се съдържа отговорът на въпроса. </a:t>
            </a:r>
            <a:endParaRPr lang="bg-BG" sz="3200" dirty="0"/>
          </a:p>
        </p:txBody>
      </p:sp>
    </p:spTree>
    <p:extLst>
      <p:ext uri="{BB962C8B-B14F-4D97-AF65-F5344CB8AC3E}">
        <p14:creationId xmlns:p14="http://schemas.microsoft.com/office/powerpoint/2010/main" val="65096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104900" y="35560"/>
            <a:ext cx="9980682" cy="1096962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rgbClr val="0070C0"/>
                </a:solidFill>
              </a:rPr>
              <a:t>КАК ДА ПОДГОТВИМ УЧЕНИЦИТЕ ЗА ВТОРАТА ЧАСТ ОТ ТЕСТА –</a:t>
            </a:r>
            <a:r>
              <a:rPr lang="bg-BG" sz="2400" dirty="0">
                <a:solidFill>
                  <a:srgbClr val="FF0000"/>
                </a:solidFill>
              </a:rPr>
              <a:t>ПОХВАТИ ЗА ЧЕТЕНЕ С РАЗБИРАНЕ</a:t>
            </a:r>
          </a:p>
        </p:txBody>
      </p:sp>
      <p:sp>
        <p:nvSpPr>
          <p:cNvPr id="2" name="Контейнер за номер на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bg-BG" noProof="0" smtClean="0"/>
              <a:t>99</a:t>
            </a:fld>
            <a:endParaRPr lang="bg-BG" noProof="0" dirty="0"/>
          </a:p>
        </p:txBody>
      </p:sp>
      <p:sp>
        <p:nvSpPr>
          <p:cNvPr id="8" name="Правоъгълник 7"/>
          <p:cNvSpPr/>
          <p:nvPr/>
        </p:nvSpPr>
        <p:spPr>
          <a:xfrm>
            <a:off x="679202" y="1448052"/>
            <a:ext cx="106680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800" b="1" dirty="0"/>
              <a:t>Най-важните думи</a:t>
            </a:r>
          </a:p>
          <a:p>
            <a:r>
              <a:rPr lang="bg-BG" sz="2800" dirty="0"/>
              <a:t>Учителят поставя задача на учениците да открият кои са най-важните (ключовите) думи, без които не може да се разкаже текста.</a:t>
            </a:r>
          </a:p>
          <a:p>
            <a:endParaRPr lang="bg-BG" sz="2800" dirty="0"/>
          </a:p>
          <a:p>
            <a:r>
              <a:rPr lang="bg-BG" sz="2800" b="1" dirty="0"/>
              <a:t>Докажи</a:t>
            </a:r>
          </a:p>
          <a:p>
            <a:r>
              <a:rPr lang="bg-BG" sz="2800" dirty="0"/>
              <a:t>Учителят изказва твърдение, свързано с прочетения текст. Учениците трябва да намерят в текста доказателство, с което се потвърждава или отрича твърдението, и да го прочетат. </a:t>
            </a:r>
            <a:endParaRPr lang="bg-BG" sz="3200" dirty="0"/>
          </a:p>
          <a:p>
            <a:r>
              <a:rPr lang="bg-BG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4768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Академична литература 16 x 9">
  <a:themeElements>
    <a:clrScheme name="Степени на сивото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F03431380" id="{7E64EE74-6425-4B32-9DC4-43C164D0B1B4}" vid="{F56D38C4-66C5-466B-9BEB-827164206D17}"/>
    </a:ext>
  </a:extLst>
</a:theme>
</file>

<file path=ppt/theme/theme2.xml><?xml version="1.0" encoding="utf-8"?>
<a:theme xmlns:a="http://schemas.openxmlformats.org/drawingml/2006/main" name="Тема н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н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Description xmlns="4873beb7-5857-4685-be1f-d57550cc96cc" xsi:nil="true"/>
    <AssetExpire xmlns="4873beb7-5857-4685-be1f-d57550cc96cc">2029-01-01T08:00:00+00:00</AssetExpire>
    <CampaignTagsTaxHTField0 xmlns="4873beb7-5857-4685-be1f-d57550cc96cc">
      <Terms xmlns="http://schemas.microsoft.com/office/infopath/2007/PartnerControls"/>
    </CampaignTagsTaxHTField0>
    <IntlLangReviewDate xmlns="4873beb7-5857-4685-be1f-d57550cc96cc" xsi:nil="true"/>
    <TPFriendlyName xmlns="4873beb7-5857-4685-be1f-d57550cc96cc" xsi:nil="true"/>
    <IntlLangReview xmlns="4873beb7-5857-4685-be1f-d57550cc96cc">false</IntlLangReview>
    <LocLastLocAttemptVersionLookup xmlns="4873beb7-5857-4685-be1f-d57550cc96cc">855024</LocLastLocAttemptVersionLookup>
    <PolicheckWords xmlns="4873beb7-5857-4685-be1f-d57550cc96cc" xsi:nil="true"/>
    <SubmitterId xmlns="4873beb7-5857-4685-be1f-d57550cc96cc" xsi:nil="true"/>
    <AcquiredFrom xmlns="4873beb7-5857-4685-be1f-d57550cc96cc">Internal MS</AcquiredFrom>
    <EditorialStatus xmlns="4873beb7-5857-4685-be1f-d57550cc96cc">Complete</EditorialStatus>
    <Markets xmlns="4873beb7-5857-4685-be1f-d57550cc96cc"/>
    <OriginAsset xmlns="4873beb7-5857-4685-be1f-d57550cc96cc" xsi:nil="true"/>
    <AssetStart xmlns="4873beb7-5857-4685-be1f-d57550cc96cc">2012-08-31T08:50:00+00:00</AssetStart>
    <FriendlyTitle xmlns="4873beb7-5857-4685-be1f-d57550cc96cc" xsi:nil="true"/>
    <MarketSpecific xmlns="4873beb7-5857-4685-be1f-d57550cc96cc">false</MarketSpecific>
    <TPNamespace xmlns="4873beb7-5857-4685-be1f-d57550cc96cc" xsi:nil="true"/>
    <PublishStatusLookup xmlns="4873beb7-5857-4685-be1f-d57550cc96cc">
      <Value>1616423</Value>
    </PublishStatusLookup>
    <APAuthor xmlns="4873beb7-5857-4685-be1f-d57550cc96cc">
      <UserInfo>
        <DisplayName>REDMOND\kristaa</DisplayName>
        <AccountId>136</AccountId>
        <AccountType/>
      </UserInfo>
    </APAuthor>
    <TPCommandLine xmlns="4873beb7-5857-4685-be1f-d57550cc96cc" xsi:nil="true"/>
    <IntlLangReviewer xmlns="4873beb7-5857-4685-be1f-d57550cc96cc" xsi:nil="true"/>
    <OpenTemplate xmlns="4873beb7-5857-4685-be1f-d57550cc96cc">true</OpenTemplate>
    <CSXSubmissionDate xmlns="4873beb7-5857-4685-be1f-d57550cc96cc" xsi:nil="true"/>
    <TaxCatchAll xmlns="4873beb7-5857-4685-be1f-d57550cc96cc"/>
    <Manager xmlns="4873beb7-5857-4685-be1f-d57550cc96cc" xsi:nil="true"/>
    <NumericId xmlns="4873beb7-5857-4685-be1f-d57550cc96cc" xsi:nil="true"/>
    <ParentAssetId xmlns="4873beb7-5857-4685-be1f-d57550cc96cc" xsi:nil="true"/>
    <OriginalSourceMarket xmlns="4873beb7-5857-4685-be1f-d57550cc96cc" xsi:nil="true"/>
    <ApprovalStatus xmlns="4873beb7-5857-4685-be1f-d57550cc96cc">InProgress</ApprovalStatus>
    <TPComponent xmlns="4873beb7-5857-4685-be1f-d57550cc96cc" xsi:nil="true"/>
    <EditorialTags xmlns="4873beb7-5857-4685-be1f-d57550cc96cc" xsi:nil="true"/>
    <TPExecutable xmlns="4873beb7-5857-4685-be1f-d57550cc96cc" xsi:nil="true"/>
    <TPLaunchHelpLink xmlns="4873beb7-5857-4685-be1f-d57550cc96cc" xsi:nil="true"/>
    <LocComments xmlns="4873beb7-5857-4685-be1f-d57550cc96cc" xsi:nil="true"/>
    <LocRecommendedHandoff xmlns="4873beb7-5857-4685-be1f-d57550cc96cc" xsi:nil="true"/>
    <SourceTitle xmlns="4873beb7-5857-4685-be1f-d57550cc96cc" xsi:nil="true"/>
    <CSXUpdate xmlns="4873beb7-5857-4685-be1f-d57550cc96cc">false</CSXUpdate>
    <IntlLocPriority xmlns="4873beb7-5857-4685-be1f-d57550cc96cc" xsi:nil="true"/>
    <UAProjectedTotalWords xmlns="4873beb7-5857-4685-be1f-d57550cc96cc" xsi:nil="true"/>
    <AssetType xmlns="4873beb7-5857-4685-be1f-d57550cc96cc">TP</AssetType>
    <MachineTranslated xmlns="4873beb7-5857-4685-be1f-d57550cc96cc">false</MachineTranslated>
    <OutputCachingOn xmlns="4873beb7-5857-4685-be1f-d57550cc96cc">false</OutputCachingOn>
    <TemplateStatus xmlns="4873beb7-5857-4685-be1f-d57550cc96cc">Complete</TemplateStatus>
    <IsSearchable xmlns="4873beb7-5857-4685-be1f-d57550cc96cc">true</IsSearchable>
    <ContentItem xmlns="4873beb7-5857-4685-be1f-d57550cc96cc" xsi:nil="true"/>
    <HandoffToMSDN xmlns="4873beb7-5857-4685-be1f-d57550cc96cc" xsi:nil="true"/>
    <ShowIn xmlns="4873beb7-5857-4685-be1f-d57550cc96cc">Show everywhere</ShowIn>
    <ThumbnailAssetId xmlns="4873beb7-5857-4685-be1f-d57550cc96cc" xsi:nil="true"/>
    <UALocComments xmlns="4873beb7-5857-4685-be1f-d57550cc96cc" xsi:nil="true"/>
    <UALocRecommendation xmlns="4873beb7-5857-4685-be1f-d57550cc96cc">Localize</UALocRecommendation>
    <LastModifiedDateTime xmlns="4873beb7-5857-4685-be1f-d57550cc96cc" xsi:nil="true"/>
    <LegacyData xmlns="4873beb7-5857-4685-be1f-d57550cc96cc" xsi:nil="true"/>
    <LocManualTestRequired xmlns="4873beb7-5857-4685-be1f-d57550cc96cc">false</LocManualTestRequired>
    <LocMarketGroupTiers2 xmlns="4873beb7-5857-4685-be1f-d57550cc96cc" xsi:nil="true"/>
    <ClipArtFilename xmlns="4873beb7-5857-4685-be1f-d57550cc96cc" xsi:nil="true"/>
    <TPApplication xmlns="4873beb7-5857-4685-be1f-d57550cc96cc" xsi:nil="true"/>
    <CSXHash xmlns="4873beb7-5857-4685-be1f-d57550cc96cc" xsi:nil="true"/>
    <DirectSourceMarket xmlns="4873beb7-5857-4685-be1f-d57550cc96cc" xsi:nil="true"/>
    <PrimaryImageGen xmlns="4873beb7-5857-4685-be1f-d57550cc96cc">true</PrimaryImageGen>
    <PlannedPubDate xmlns="4873beb7-5857-4685-be1f-d57550cc96cc" xsi:nil="true"/>
    <CSXSubmissionMarket xmlns="4873beb7-5857-4685-be1f-d57550cc96cc" xsi:nil="true"/>
    <Downloads xmlns="4873beb7-5857-4685-be1f-d57550cc96cc">0</Downloads>
    <ArtSampleDocs xmlns="4873beb7-5857-4685-be1f-d57550cc96cc" xsi:nil="true"/>
    <TrustLevel xmlns="4873beb7-5857-4685-be1f-d57550cc96cc">1 Microsoft Managed Content</TrustLevel>
    <BlockPublish xmlns="4873beb7-5857-4685-be1f-d57550cc96cc">false</BlockPublish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BusinessGroup xmlns="4873beb7-5857-4685-be1f-d57550cc96cc" xsi:nil="true"/>
    <Providers xmlns="4873beb7-5857-4685-be1f-d57550cc96cc" xsi:nil="true"/>
    <TemplateTemplateType xmlns="4873beb7-5857-4685-be1f-d57550cc96cc">PowerPoint Presentation Template</TemplateTemplateType>
    <TimesCloned xmlns="4873beb7-5857-4685-be1f-d57550cc96cc" xsi:nil="true"/>
    <TPAppVersion xmlns="4873beb7-5857-4685-be1f-d57550cc96cc" xsi:nil="true"/>
    <VoteCount xmlns="4873beb7-5857-4685-be1f-d57550cc96cc" xsi:nil="true"/>
    <AverageRating xmlns="4873beb7-5857-4685-be1f-d57550cc96cc" xsi:nil="true"/>
    <FeatureTagsTaxHTField0 xmlns="4873beb7-5857-4685-be1f-d57550cc96cc">
      <Terms xmlns="http://schemas.microsoft.com/office/infopath/2007/PartnerControls"/>
    </FeatureTagsTaxHTField0>
    <Provider xmlns="4873beb7-5857-4685-be1f-d57550cc96cc" xsi:nil="true"/>
    <UACurrentWords xmlns="4873beb7-5857-4685-be1f-d57550cc96cc" xsi:nil="true"/>
    <AssetId xmlns="4873beb7-5857-4685-be1f-d57550cc96cc">TP103431361</AssetId>
    <TPClientViewer xmlns="4873beb7-5857-4685-be1f-d57550cc96cc" xsi:nil="true"/>
    <DSATActionTaken xmlns="4873beb7-5857-4685-be1f-d57550cc96cc" xsi:nil="true"/>
    <APEditor xmlns="4873beb7-5857-4685-be1f-d57550cc96cc">
      <UserInfo>
        <DisplayName/>
        <AccountId xsi:nil="true"/>
        <AccountType/>
      </UserInfo>
    </APEditor>
    <TPInstallLocation xmlns="4873beb7-5857-4685-be1f-d57550cc96cc" xsi:nil="true"/>
    <OOCacheId xmlns="4873beb7-5857-4685-be1f-d57550cc96cc" xsi:nil="true"/>
    <IsDeleted xmlns="4873beb7-5857-4685-be1f-d57550cc96cc">false</IsDeleted>
    <PublishTargets xmlns="4873beb7-5857-4685-be1f-d57550cc96cc">OfficeOnlineVNext</PublishTargets>
    <ApprovalLog xmlns="4873beb7-5857-4685-be1f-d57550cc96cc" xsi:nil="true"/>
    <BugNumber xmlns="4873beb7-5857-4685-be1f-d57550cc96cc" xsi:nil="true"/>
    <CrawlForDependencies xmlns="4873beb7-5857-4685-be1f-d57550cc96cc">false</CrawlForDependencies>
    <InternalTagsTaxHTField0 xmlns="4873beb7-5857-4685-be1f-d57550cc96cc">
      <Terms xmlns="http://schemas.microsoft.com/office/infopath/2007/PartnerControls"/>
    </InternalTagsTaxHTField0>
    <LastHandOff xmlns="4873beb7-5857-4685-be1f-d57550cc96cc" xsi:nil="true"/>
    <Milestone xmlns="4873beb7-5857-4685-be1f-d57550cc96cc" xsi:nil="true"/>
    <OriginalRelease xmlns="4873beb7-5857-4685-be1f-d57550cc96cc">15</OriginalRelease>
    <RecommendationsModifier xmlns="4873beb7-5857-4685-be1f-d57550cc96cc" xsi:nil="true"/>
    <ScenarioTagsTaxHTField0 xmlns="4873beb7-5857-4685-be1f-d57550cc96cc">
      <Terms xmlns="http://schemas.microsoft.com/office/infopath/2007/PartnerControls"/>
    </ScenarioTagsTaxHTField0>
    <UANotes xmlns="4873beb7-5857-4685-be1f-d57550cc96c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DDBB83-77C1-4099-A0AA-289882E745E2}">
  <ds:schemaRefs>
    <ds:schemaRef ds:uri="4873beb7-5857-4685-be1f-d57550cc96cc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61E720F-F05D-4536-9C34-0CFCED65D3B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8C8B9CA-0273-4370-889A-FC05DA5C2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Академична презентация, дизайн с райе и панделка (широк екран)</Template>
  <TotalTime>752</TotalTime>
  <Words>7888</Words>
  <Application>Microsoft Office PowerPoint</Application>
  <PresentationFormat>Широк екран</PresentationFormat>
  <Paragraphs>671</Paragraphs>
  <Slides>119</Slides>
  <Notes>13</Notes>
  <HiddenSlides>0</HiddenSlides>
  <MMClips>0</MMClips>
  <ScaleCrop>false</ScaleCrop>
  <HeadingPairs>
    <vt:vector size="8" baseType="variant">
      <vt:variant>
        <vt:lpstr>Използвани шрифтове</vt:lpstr>
      </vt:variant>
      <vt:variant>
        <vt:i4>9</vt:i4>
      </vt:variant>
      <vt:variant>
        <vt:lpstr>Тема</vt:lpstr>
      </vt:variant>
      <vt:variant>
        <vt:i4>1</vt:i4>
      </vt:variant>
      <vt:variant>
        <vt:lpstr>Вградени OLE сървъри</vt:lpstr>
      </vt:variant>
      <vt:variant>
        <vt:i4>2</vt:i4>
      </vt:variant>
      <vt:variant>
        <vt:lpstr>Заглавия на слайдовете</vt:lpstr>
      </vt:variant>
      <vt:variant>
        <vt:i4>119</vt:i4>
      </vt:variant>
    </vt:vector>
  </HeadingPairs>
  <TitlesOfParts>
    <vt:vector size="131" baseType="lpstr">
      <vt:lpstr>Agenda Bg</vt:lpstr>
      <vt:lpstr>Arial</vt:lpstr>
      <vt:lpstr>Arial</vt:lpstr>
      <vt:lpstr>Euphemia</vt:lpstr>
      <vt:lpstr>Google Sans</vt:lpstr>
      <vt:lpstr>Plantagenet Cherokee</vt:lpstr>
      <vt:lpstr>Tempora Bg</vt:lpstr>
      <vt:lpstr>Times New Roman</vt:lpstr>
      <vt:lpstr>Wingdings</vt:lpstr>
      <vt:lpstr>Академична литература 16 x 9</vt:lpstr>
      <vt:lpstr>Пакетиращ обект на обвивката</vt:lpstr>
      <vt:lpstr>Document</vt:lpstr>
      <vt:lpstr>Успешна подготовка за националното външно оценяване в 4. клас</vt:lpstr>
      <vt:lpstr>ТЕМАТИЧНИ АКЦЕНТИ</vt:lpstr>
      <vt:lpstr>НАРЕДБА № 11 ОТ 1 СЕПТЕМВРИ 2016 г. ЗА ОЦЕНЯВАНЕ НА РЕЗУЛТАТИТЕ ОТ ОБУЧЕНИЕТО НА УЧЕНИЦИТЕ</vt:lpstr>
      <vt:lpstr>ЗАПОВЕД НА МИНИСТЪРА НА МОН ЗА НВО 2024/25 г. </vt:lpstr>
      <vt:lpstr>НАРЕДБА № 11 ОТ 1 СЕПТЕМВРИ 2016 г. ЗА ОЦЕНЯВАНЕ НА РЕЗУЛТАТИТЕ ОТ ОБУЧЕНИЕТО НА УЧЕНИЦИТЕ</vt:lpstr>
      <vt:lpstr>НАРЕДБА № 11 ОТ 1 СЕПТЕМВРИ 2016 г. ЗА ОЦЕНЯВАНЕ НА РЕЗУЛТАТИТЕ ОТ ОБУЧЕНИЕТО НА УЧЕНИЦИТЕ</vt:lpstr>
      <vt:lpstr>НАРЕДБА № 11 ОТ 1 СЕПТЕМВРИ 2016 г. ЗА ОЦЕНЯВАНЕ НА РЕЗУЛТАТИТЕ ОТ ОБУЧЕНИЕТО НА УЧЕНИЦИТЕ</vt:lpstr>
      <vt:lpstr>НАРЕДБА № 11 ОТ 1 СЕПТЕМВРИ 2016 г. ЗА ОЦЕНЯВАНЕ НА РЕЗУЛТАТИТЕ ОТ ОБУЧЕНИЕТО НА УЧЕНИЦИТЕ</vt:lpstr>
      <vt:lpstr>НАРЕДБА № 11 ОТ 1 СЕПТЕМВРИ 2016 г. ЗА ОЦЕНЯВАНЕ НА РЕЗУЛТАТИТЕ ОТ ОБУЧЕНИЕТО НА УЧЕНИЦИТЕ</vt:lpstr>
      <vt:lpstr>НАРЕДБА № 11 ОТ 1 СЕПТЕМВРИ 2016 г. ЗА ОЦЕНЯВАНЕ НА РЕЗУЛТАТИТЕ ОТ ОБУЧЕНИЕТО НА УЧЕНИЦИТЕ</vt:lpstr>
      <vt:lpstr>НАРЕДБА № 11 ОТ 1 СЕПТЕМВРИ 2016 г. ЗА ОЦЕНЯВАНЕ НА РЕЗУЛТАТИТЕ ОТ ОБУЧЕНИЕТО НА УЧЕНИЦИТЕ</vt:lpstr>
      <vt:lpstr>НАРЕДБА № 11 ОТ 1 СЕПТЕМВРИ 2016 г. ЗА ОЦЕНЯВАНЕ НА РЕЗУЛТАТИТЕ ОТ ОБУЧЕНИЕТО НА УЧЕНИЦИТЕ</vt:lpstr>
      <vt:lpstr>НАРЕДБА № 11 ОТ 1 СЕПТЕМВРИ 2016 г. ЗА ОЦЕНЯВАНЕ НА РЕЗУЛТАТИТЕ ОТ ОБУЧЕНИЕТО НА УЧЕНИЦИТЕ</vt:lpstr>
      <vt:lpstr>НАРЕДБА № 11 ОТ 1 СЕПТЕМВРИ 2016 г. ЗА ОЦЕНЯВАНЕ НА РЕЗУЛТАТИТЕ ОТ ОБУЧЕНИЕТО НА УЧЕНИЦИТЕ</vt:lpstr>
      <vt:lpstr>НАРЕДБА № 11 ОТ 1 СЕПТЕМВРИ 2016 г. ЗА ОЦЕНЯВАНЕ НА РЕЗУЛТАТИТЕ ОТ ОБУЧЕНИЕТО НА УЧЕНИЦИТЕ</vt:lpstr>
      <vt:lpstr>НАРЕДБА № 11 ОТ 1 СЕПТЕМВРИ 2016 г. ЗА ОЦЕНЯВАНЕ НА РЕЗУЛТАТИТЕ ОТ ОБУЧЕНИЕТО НА УЧЕНИЦИТЕ</vt:lpstr>
      <vt:lpstr>НОВИЯТ МОДЕЛ НА НВО ПО БЕЛ В 4. КЛАС </vt:lpstr>
      <vt:lpstr>НОВИЯТ МОДЕЛ НА НВО ПО БЕЛ В 4. КЛАС </vt:lpstr>
      <vt:lpstr>НОВИЯТ МОДЕЛ НА НВО ПО БЕЛ В 4. КЛАС </vt:lpstr>
      <vt:lpstr>ВРЕМЕТРАЕНЕ НА ТЕСТА ЗА НВО ПО БЕЛ</vt:lpstr>
      <vt:lpstr>СТРУКТУРА НА ТЕСТА ЗА НВО ПО БЕЛ </vt:lpstr>
      <vt:lpstr>СТРУКТУРА НА ТЕСТА ЗА НВО ПО БЕЛ </vt:lpstr>
      <vt:lpstr>СТРУКТУРА НА ТЕСТА ЗА НВО ПО БЕЛ </vt:lpstr>
      <vt:lpstr>ПРОВЕРЯВАНО УЧЕБНО СЪДЪРЖАНИЕ ЧРЕЗ ЕЗИКОВИТЕ ЗАДАЧИ </vt:lpstr>
      <vt:lpstr>ПРОВЕРЯВАНО УЧЕБНО СЪДЪРЖАНИЕ ЧРЕЗ ЕЗИКОВИТЕ ЗАДАЧИ </vt:lpstr>
      <vt:lpstr>ПРОВЕРЯВАНИ ПРАВОПИСНИ ПРАВИЛА ЧРЕЗ ЕЗИКОВИТЕ ЗАДАЧИ</vt:lpstr>
      <vt:lpstr>ПРОВЕРЯВАНИ ПРАВОПИСНИ ПРАВИЛА ЧРЕЗ ЕЗИКОВИТЕ ЗАДАЧИ</vt:lpstr>
      <vt:lpstr>ПРОВЕРЯВАНИ ПРАВОПИСНИ ПРАВИЛА ЧРЕЗ ЕЗИКОВИТЕ ЗАДАЧИ</vt:lpstr>
      <vt:lpstr>ТЕКСТ ЗА „РЕДАКТИРАНЕ“ – ПОПРАВКА НА ПРАВОПИСНИ ГРЕШКИ </vt:lpstr>
      <vt:lpstr>СЪВРЕМЕННИ ПРОУЧВАНИЯ ЗА ОВЛАДЯВАНЕТО НА ПРАВОПИСА</vt:lpstr>
      <vt:lpstr>НАСОКИ ЗА УСПЕШНА РАБОТА ПРИ ПРАВОПИСА</vt:lpstr>
      <vt:lpstr>ПРАВОПИСНА ПРОВЕРКА НА ЗВУЧНИТЕ И БЕЗЗВУЧНИТЕ СЪГЛАСНИ</vt:lpstr>
      <vt:lpstr>ПРАВОПИСНА ПРОВЕРКА НА ГЛАСНИТЕ ЗВУКОВЕ</vt:lpstr>
      <vt:lpstr>ДОБРИ ПРАКТИКИ ЗА РАЗВИВАНЕ НА ПРАВОПИСНАТА БДИТЕЛНОСТ – В ИГРОВА ФОРМА</vt:lpstr>
      <vt:lpstr>ДОБРИ ПРАКТИКИ ЗА РАЗВИВАНЕ НА ПРАВОПИСНАТА БДИТЕЛНОСТ – В ИГРОВА ФОРМА</vt:lpstr>
      <vt:lpstr>ДОБРИ ПРАКТИКИ ЗА РАЗВИВАНЕ НА ПРАВОПИСНАТА БДИТЕЛНОСТ – В ИГРОВА ФОРМА</vt:lpstr>
      <vt:lpstr>ДОБРИ ПРАКТИКИ ЗА РАЗВИВАНЕ НА ПРАВОПИСНАТА БДИТЕЛНОСТ – В ИГРОВА ФОРМА</vt:lpstr>
      <vt:lpstr>ДОБРИ ПРАКТИКИ ЗА РАЗВИВАНЕ НА ПРАВОПИСНАТА БДИТЕЛНОСТ – ОБУЧАВАЩИ ДИКТОВКИ</vt:lpstr>
      <vt:lpstr>ДОБРИ ПРАКТИКИ ЗА РАЗВИВАНЕ НА ПРАВОПИСНАТА БДИТЕЛНОСТ – ОБУЧАВАЩИ ДИКТОВКИ</vt:lpstr>
      <vt:lpstr>ДОБРИ ПРАКТИКИ ЗА РАЗВИВАНЕ НА ПРАВОПИСНАТА БДИТЕЛНОСТ – ОБУЧАВАЩИ ДИКТОВКИ</vt:lpstr>
      <vt:lpstr>ДОБРИ ПРАКТИКИ ЗА РАЗВИВАНЕ НА ПРАВОПИСНАТА БДИТЕЛНОСТ – ОБУЧАВАЩИ ДИКТОВКИ</vt:lpstr>
      <vt:lpstr>ДОБРИ ПРАКТИКИ ЗА РАЗВИВАНЕ НА ПРАВОПИСНАТА БДИТЕЛНОСТ – ОБУЧАВАЩИ ДИКТОВКИ</vt:lpstr>
      <vt:lpstr>ДОБРИ ПРАКТИКИ ЗА РАЗВИВАНЕ НА ПРАВОПИСНАТА БДИТЕЛНОСТ – ОБУЧАВАЩИ ДИКТОВКИ</vt:lpstr>
      <vt:lpstr>ДОБРИ ПРАКТИКИ ЗА РАЗВИВАНЕ НА ПРАВОПИСНАТА БДИТЕЛНОСТ – ОБУЧАВАЩИ ДИКТОВКИ</vt:lpstr>
      <vt:lpstr>ДОБРИ ПРАКТИКИ ЗА РАЗВИВАНЕ НА ПРАВОПИСНАТА БДИТЕЛНОСТ – ОБУЧАВАЩИ ДИКТОВКИ</vt:lpstr>
      <vt:lpstr>ДОБРИ ПРАКТИКИ ЗА РАЗВИВАНЕ НА ПРАВОПИСНАТА БДИТЕЛНОСТ – КОНТРОЛНИ ДИКТОВКИ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ДОБРИ ПРАКТИКИ ЗА РАЗВИВАНЕ НА ПРАВОПИСНАТА БДИТЕЛНОСТ – КАРТИ, ТАБЛА</vt:lpstr>
      <vt:lpstr>ДОБРИ ПРАКТИКИ ЗА РАЗВИВАНЕ НА ПРАВОПИСНАТА БДИТЕЛНОСТ – ПЕТМИНУТКИ, ТРЕНИРОВЪЧНИ УПРАЖНЕНИЯ</vt:lpstr>
      <vt:lpstr>ДОБРИ ПРАКТИКИ ЗА РАЗВИВАНЕ НА ПРАВОПИСНАТА БДИТЕЛНОСТ – МОЯТ ПРАВОПИСЕН РЕЧНИК</vt:lpstr>
      <vt:lpstr>ПРИМЕРИ ЗА ТЕКСТОВЕ С ПРАВОПИСНИ ГРЕШКИ В ПОМАГАЛАТА НА „ПРОСВЕТА“ – 21 ТЕСТА – П. Рангелова</vt:lpstr>
      <vt:lpstr>ОЦЕНЯВАНЕ НА ТЕКСТА – 21 ТЕСТА – П. Рангелова</vt:lpstr>
      <vt:lpstr>ОЦЕНЯВАНЕ НА ТЕКСТА – 21 ТЕСТА – П. Рангелова</vt:lpstr>
      <vt:lpstr>Презентация на PowerPoint</vt:lpstr>
      <vt:lpstr>ОЦЕНЯВАНЕ НА ТЕКСТА – ТЕСТОВЕ ПО БЕЛ ЗА НВО В 4. КЛАС – П. Димитрова и  др.</vt:lpstr>
      <vt:lpstr>ОЦЕНЯВАНЕ НА ТЕКСТА – ТЕСТОВЕ ПО БЕЛ ЗА НВО В 4. КЛАС – П. Димитрова и др.</vt:lpstr>
      <vt:lpstr>Презентация на PowerPoint</vt:lpstr>
      <vt:lpstr>ОЦЕНЯВАНЕ НА ТЕКСТА – ТРЕНИРОВЪЧНИ И ИЗПИТНИ ТЕСТОВЕ – Д. Йорданова и др. </vt:lpstr>
      <vt:lpstr>Презентация на PowerPoint</vt:lpstr>
      <vt:lpstr>ОЦЕНЯВАНЕ НА ТЕКСТА – ПРАВОПИС. СТЪПКИ КЪМ УСПЕХА НА НВО – Р. Василева и В. Ваканова </vt:lpstr>
      <vt:lpstr>Насоки към учениците за изпълнение на първата езикова задача за поправяне на правописни грешки в текст</vt:lpstr>
      <vt:lpstr>ПРИМЕРНА ЗАДАЧА ПО МОДЕЛА НА МОН ЗА ЕЗИКОВИЯ ТЕСТ </vt:lpstr>
      <vt:lpstr>КРИТЕРИИ ЗА ОЦЕНЯВАНЕ НА МИНАЛОГОДИШНИЯ ТЕСТ ЗА НВО </vt:lpstr>
      <vt:lpstr>ЗАДАЧИ ЗА ЕЗИКОВ ТЕСТ – 21 ТЕСТА ПО БЕЛ ЗА ВЪНШНО ОЦЕНЯВАНЕ В 4. КЛАС – П. Рангелова </vt:lpstr>
      <vt:lpstr>ЗАДАЧИ ЗА ЕЗИКОВ ТЕСТ – ТЕСТОВЕ ПО БЪЛГАРСКИ ЕЗИК И ЛИТЕРАТУРА ЗА НВО В 4.КЛАС – П. Димитрова и др.</vt:lpstr>
      <vt:lpstr>ЗАДАЧИ ЗА ЕЗИКОВ ТЕСТ – ТРЕНИРОВЪЧНИ И ИЗПИТНИ ТЕСТОВЕ – Д. Йорданова и др. </vt:lpstr>
      <vt:lpstr>Насоки към учениците за решаване на задачи с избираем отговор</vt:lpstr>
      <vt:lpstr>ЕЗИКОВИ ЗАДАЧИ СЪС СВОБОДЕН ОТГОВОР В НЯКОИ ПОМАГАЛА</vt:lpstr>
      <vt:lpstr>ПРИМЕРИ ЗА ЕЗИКОВИ ЗАДАЧИ СЪС СВОБОДЕН ОТГОВОР В 21 ТЕСТА – П. Рангелова</vt:lpstr>
      <vt:lpstr>ПРИМЕРИ ЗА ЕЗИКОВИ ЗАДАЧИ СЪС СВОБОДЕН ОТГОВОР В ТЕСТОВЕ ПО БЕЛ ЗА НВО В 4. КЛАС – П. Димитрова и др.</vt:lpstr>
      <vt:lpstr>ПРОВЕРЯВАНО УЧЕБНО СЪДЪРЖАНИЕ КЪМ ВТОРАТА ЧАСТ ОТ ТЕСТА – ТЕКСТ ЗА ЧЕТЕНЕ С РАЗБИРАНЕ</vt:lpstr>
      <vt:lpstr> ТЕКСТ ЗА ЧЕТЕНЕ С РАЗБИРАНЕ ПО МОДЕЛА НА МОН И ЗАДАЧИ КЪМ НЕГО    </vt:lpstr>
      <vt:lpstr> ТЕКСТ ЗА ЧЕТЕНЕ С РАЗБИРАНЕ ПО МОДЕЛА НА МОН И ЗАДАЧИ КЪМ НЕГО    </vt:lpstr>
      <vt:lpstr> ПРИМЕР ЗА ЗАДАЧА С КРАТЪК СВОБОДЕН ОТГОВОР</vt:lpstr>
      <vt:lpstr>КРИТЕРИИ ЗА ОЦЕНЯВАНЕ КЪМ ТЕКСТА ЗА ЧЕТЕНЕ С РАЗБИРАНЕ ОТ МИНАЛОГОДИШНИЯ ТЕСТ  </vt:lpstr>
      <vt:lpstr>КАК ДА ПОДГОТВИМ УЧЕНИЦИТЕ ЗА ВТОРАТА ЧАСТ ОТ ТЕСТА –ПОХВАТИ ЗА СКОРОСТНО ЧЕТЕНЕ</vt:lpstr>
      <vt:lpstr>КАК ДА ПОДГОТВИМ УЧЕНИЦИТЕ ЗА ВТОРАТА ЧАСТ ОТ ТЕСТА –ПОХВАТИ ЗА СКОРОСТНО ЧЕТЕНЕ</vt:lpstr>
      <vt:lpstr>КАК ДА ПОДГОТВИМ УЧЕНИЦИТЕ ЗА ВТОРАТА ЧАСТ ОТ ТЕСТА –ПОХВАТИ ЗА СКОРОСТНО ЧЕТЕНЕ</vt:lpstr>
      <vt:lpstr>КАК ДА ПОДГОТВИМ УЧЕНИЦИТЕ ЗА ВТОРАТА ЧАСТ ОТ ТЕСТА –ПОХВАТИ ЗА СКОРОСТНО ЧЕТЕНЕ</vt:lpstr>
      <vt:lpstr>КАК ДА ПОДГОТВИМ УЧЕНИЦИТЕ ЗА ВТОРАТА ЧАСТ ОТ ТЕСТА –ПОХВАТИ ЗА СКОРОСТНО ЧЕТЕНЕ</vt:lpstr>
      <vt:lpstr>КАК ДА ПОДГОТВИМ УЧЕНИЦИТЕ ЗА ВТОРАТА ЧАСТ ОТ ТЕСТА –ПОХВАТИ ЗА СКОРОСТНО ЧЕТЕНЕ</vt:lpstr>
      <vt:lpstr>КАК ДА ПОДГОТВИМ УЧЕНИЦИТЕ ЗА ВТОРАТА ЧАСТ ОТ ТЕСТА –ПОХВАТИ ЗА СКОРОСТНО ЧЕТЕНЕ</vt:lpstr>
      <vt:lpstr>КАК ДА ПОДГОТВИМ УЧЕНИЦИТЕ ЗА ВТОРАТА ЧАСТ ОТ ТЕСТА –ПОХВАТИ ЗА СКОРОСТНО ЧЕТЕНЕ</vt:lpstr>
      <vt:lpstr>КАК ДА ПОДГОТВИМ УЧЕНИЦИТЕ ЗА ВТОРАТА ЧАСТ ОТ ТЕСТА –ПОХВАТИ ЗА СКОРОСТНО ЧЕТЕНЕ</vt:lpstr>
      <vt:lpstr>КАК ДА ПОДГОТВИМ УЧЕНИЦИТЕ ЗА ВТОРАТА ЧАСТ ОТ ТЕСТА –ПОХВАТИ ЗА СКОРОСТНО ЧЕТЕНЕ</vt:lpstr>
      <vt:lpstr>КАК ДА ПОДГОТВИМ УЧЕНИЦИТЕ ЗА ВТОРАТА ЧАСТ ОТ ТЕСТА –ПОХВАТИ ЗА СКОРОСТНО ЧЕТЕНЕ</vt:lpstr>
      <vt:lpstr>КАК ДА ПОДГОТВИМ УЧЕНИЦИТЕ ЗА ВТОРАТА ЧАСТ ОТ ТЕСТА –ПОХВАТИ ЗА СКОРОСТНО ЧЕТЕНЕ</vt:lpstr>
      <vt:lpstr>КАК ДА ПОДГОТВИМ УЧЕНИЦИТЕ ЗА ВТОРАТА ЧАСТ ОТ ТЕСТА –ПОХВАТИ ЗА СКОРОСТНО ЧЕТЕНЕ</vt:lpstr>
      <vt:lpstr>КАК ДА ПОДГОТВИМ УЧЕНИЦИТЕ ЗА ВТОРАТА ЧАСТ ОТ ТЕСТА –ПОХВАТИ ЗА СКОРОСТНО ЧЕТЕНЕ</vt:lpstr>
      <vt:lpstr>КАК ДА ПОДГОТВИМ УЧЕНИЦИТЕ ЗА ВТОРАТА ЧАСТ ОТ ТЕСТА –ПОХВАТИ ЗА СКОРОСТНО ЧЕТЕНЕ</vt:lpstr>
      <vt:lpstr>КАК ДА ПОДГОТВИМ УЧЕНИЦИТЕ ЗА ВТОРАТА ЧАСТ ОТ ТЕСТА –ПОХВАТИ ЗА СКОРОСТНО ЧЕТЕНЕ</vt:lpstr>
      <vt:lpstr>КАК ДА ПОДГОТВИМ УЧЕНИЦИТЕ ЗА ВТОРАТА ЧАСТ ОТ ТЕСТА –ПОХВАТИ ЗА СКОРОСТНО ЧЕТЕНЕ</vt:lpstr>
      <vt:lpstr>КАК ДА ПОДГОТВИМ УЧЕНИЦИТЕ ЗА ВТОРАТА ЧАСТ ОТ ТЕСТА –ПОХВАТИ ЗА ЧЕТЕНЕ С РАЗБИРАНЕ</vt:lpstr>
      <vt:lpstr>КАК ДА ПОДГОТВИМ УЧЕНИЦИТЕ ЗА ВТОРАТА ЧАСТ ОТ ТЕСТА –ПОХВАТИ ЗА ЧЕТЕНЕ С РАЗБИРАНЕ</vt:lpstr>
      <vt:lpstr>КАК ДА ПОДГОТВИМ УЧЕНИЦИТЕ ЗА ВТОРАТА ЧАСТ ОТ ТЕСТА –ПОХВАТИ ЗА ЧЕТЕНЕ С РАЗБИРАНЕ</vt:lpstr>
      <vt:lpstr>КАК ДА ПОДГОТВИМ УЧЕНИЦИТЕ ЗА ВТОРАТА ЧАСТ ОТ ТЕСТА –ПОХВАТИ ЗА ЧЕТЕНЕ С РАЗБИРАНЕ</vt:lpstr>
      <vt:lpstr>Насоки към учениците за работа с текста за четене с разбиране</vt:lpstr>
      <vt:lpstr>РЕЧЕВА ЗАДАЧА </vt:lpstr>
      <vt:lpstr>ИЗПЪЛНЕНИЕ НА РЕЧЕВАТА ЗАДАЧА </vt:lpstr>
      <vt:lpstr>ПРИМЕРНА ТВОРЧЕСКА ЗАДАЧА ПО МОДЕЛА НА МОН – 2020 г.  </vt:lpstr>
      <vt:lpstr>ТВОРЧЕСКА ЗАДАЧА КЪМ ТЕСТ ОТ 2022 Г.  И КРИТЕРИИ ЗА ОЦЕНЯВАНЕ </vt:lpstr>
      <vt:lpstr>ПОДГОТОВКА ЗА РЕЧЕВАТА ЗАДАЧА – СЪВЕТИ ЗА ПИСАНЕ</vt:lpstr>
      <vt:lpstr>ПОДГОТОВКА ЗА РЕЧЕВАТА ЗАДАЧА – СЪВЕТИ ЗА ПИСАНЕ</vt:lpstr>
      <vt:lpstr>ПОДГОТОВКА ЗА РЕЧЕВАТА ЗАДАЧА - СЪЗДАВАНЕ НА КРАТЪК ТЕКСТ СЪС СВОБОДЕН ОТГОВОР НА ВЪПРОС</vt:lpstr>
      <vt:lpstr>ПОДГОТОВКА ЗА РЕЧЕВАТА ЗАДАЧА - СЪЗДАВАНЕ НА КРАТЪК ТЕКСТ СЪС СВОБОДЕН ОТГОВОР НА ВЪПРОС И ОПОРНИ ВЪПРОСИ</vt:lpstr>
      <vt:lpstr>ПОДГОТОВКА ЗА РЕЧЕВАТА ЗАДАЧА – С ОПОРНИ ДУМИ И ОПОРНИ ВЪПРОСИ </vt:lpstr>
      <vt:lpstr>ПОДГОТОВКА ЗА РЕЧЕВАТА ЗАДАЧА - СЪЗДАВАНЕ НА ТЕКСТ ПО КАРТИНА И ОПОРНИ ДУМИ</vt:lpstr>
      <vt:lpstr>ПОДГОТОВКА ЗА РЕЧЕВАТА ЗАДАЧА – С ОПОРНИ ВЪПРОСИ </vt:lpstr>
      <vt:lpstr>Насоки към учениците за изпълнение на речевата задача</vt:lpstr>
      <vt:lpstr>Насоки към учениците за изпълнение на речевата задача</vt:lpstr>
      <vt:lpstr>ОЦЕНЯВАНЕ НА ТЕСТА ЗА НВО ПО БЕЛ</vt:lpstr>
      <vt:lpstr>Скала за приравняване на точките в оценки, получени като резултат от НВО в IV клас – качена на сайта на МОН</vt:lpstr>
      <vt:lpstr>ДОМАШНА РАБОТА - ИНСТРУКЦИИ</vt:lpstr>
      <vt:lpstr>ДОМАШНА РАБОТА - ИНСТРУКЦИИ</vt:lpstr>
      <vt:lpstr>ДОМАШНА РАБОТА ПО БЕЛ</vt:lpstr>
      <vt:lpstr>Презентация на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Успешна подготовка за националното външно оценяване в 4. клас</dc:title>
  <dc:creator/>
  <cp:lastModifiedBy>Poly Rangelova</cp:lastModifiedBy>
  <cp:revision>35</cp:revision>
  <dcterms:created xsi:type="dcterms:W3CDTF">2020-01-29T14:56:50Z</dcterms:created>
  <dcterms:modified xsi:type="dcterms:W3CDTF">2025-03-09T17:16:31Z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0x0101006EDDDB5EE6D98C44930B742096920B300400F5B6D36B3EF94B4E9A635CDF2A18F5B8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